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256" r:id="rId5"/>
    <p:sldId id="270" r:id="rId6"/>
    <p:sldId id="314" r:id="rId7"/>
    <p:sldId id="286" r:id="rId8"/>
    <p:sldId id="307" r:id="rId9"/>
    <p:sldId id="272" r:id="rId10"/>
    <p:sldId id="273" r:id="rId11"/>
    <p:sldId id="275" r:id="rId12"/>
    <p:sldId id="276" r:id="rId13"/>
    <p:sldId id="277" r:id="rId14"/>
    <p:sldId id="267" r:id="rId15"/>
    <p:sldId id="278" r:id="rId16"/>
    <p:sldId id="308" r:id="rId17"/>
    <p:sldId id="293" r:id="rId18"/>
    <p:sldId id="296" r:id="rId19"/>
    <p:sldId id="298" r:id="rId20"/>
    <p:sldId id="299" r:id="rId21"/>
    <p:sldId id="300" r:id="rId22"/>
    <p:sldId id="302" r:id="rId23"/>
    <p:sldId id="309" r:id="rId24"/>
    <p:sldId id="303" r:id="rId25"/>
    <p:sldId id="304" r:id="rId26"/>
    <p:sldId id="305" r:id="rId27"/>
    <p:sldId id="306" r:id="rId28"/>
    <p:sldId id="315" r:id="rId29"/>
    <p:sldId id="316" r:id="rId30"/>
    <p:sldId id="317" r:id="rId31"/>
    <p:sldId id="318" r:id="rId32"/>
    <p:sldId id="292" r:id="rId33"/>
    <p:sldId id="322" r:id="rId34"/>
    <p:sldId id="319" r:id="rId35"/>
    <p:sldId id="312" r:id="rId36"/>
    <p:sldId id="325" r:id="rId37"/>
    <p:sldId id="324" r:id="rId38"/>
    <p:sldId id="323" r:id="rId39"/>
    <p:sldId id="338" r:id="rId40"/>
    <p:sldId id="331" r:id="rId41"/>
    <p:sldId id="339" r:id="rId42"/>
    <p:sldId id="332" r:id="rId43"/>
    <p:sldId id="340" r:id="rId44"/>
    <p:sldId id="313" r:id="rId45"/>
    <p:sldId id="337" r:id="rId46"/>
    <p:sldId id="341" r:id="rId47"/>
    <p:sldId id="320" r:id="rId48"/>
    <p:sldId id="291" r:id="rId49"/>
    <p:sldId id="284" r:id="rId50"/>
    <p:sldId id="321"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0" autoAdjust="0"/>
    <p:restoredTop sz="96362" autoAdjust="0"/>
  </p:normalViewPr>
  <p:slideViewPr>
    <p:cSldViewPr snapToGrid="0">
      <p:cViewPr varScale="1">
        <p:scale>
          <a:sx n="44" d="100"/>
          <a:sy n="44" d="100"/>
        </p:scale>
        <p:origin x="29" y="8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24E75BB-DBC3-405F-B8C1-EE30DA905F23}" type="datetimeFigureOut">
              <a:rPr lang="en-US" smtClean="0"/>
              <a:t>5/1/2026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9F1BB2A-B328-46E9-88EA-4E414B2AB225}" type="slidenum">
              <a:rPr lang="en-US" smtClean="0"/>
              <a:t>‹#›</a:t>
            </a:fld>
            <a:endParaRPr lang="en-US"/>
          </a:p>
        </p:txBody>
      </p:sp>
    </p:spTree>
    <p:extLst>
      <p:ext uri="{BB962C8B-B14F-4D97-AF65-F5344CB8AC3E}">
        <p14:creationId xmlns:p14="http://schemas.microsoft.com/office/powerpoint/2010/main" val="2549040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BB8193-7F08-4D57-82BB-6EF99E4A6118}" type="datetimeFigureOut">
              <a:rPr lang="en-US" smtClean="0"/>
              <a:t>5/1/2026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5A3131-DA99-4CB2-91A1-D1D364AB152B}" type="slidenum">
              <a:rPr lang="en-US" smtClean="0"/>
              <a:t>‹#›</a:t>
            </a:fld>
            <a:endParaRPr lang="en-US"/>
          </a:p>
        </p:txBody>
      </p:sp>
    </p:spTree>
    <p:extLst>
      <p:ext uri="{BB962C8B-B14F-4D97-AF65-F5344CB8AC3E}">
        <p14:creationId xmlns:p14="http://schemas.microsoft.com/office/powerpoint/2010/main" val="376112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A3131-DA99-4CB2-91A1-D1D364AB152B}" type="slidenum">
              <a:rPr lang="en-US" smtClean="0"/>
              <a:t>1</a:t>
            </a:fld>
            <a:endParaRPr lang="en-US"/>
          </a:p>
        </p:txBody>
      </p:sp>
    </p:spTree>
    <p:extLst>
      <p:ext uri="{BB962C8B-B14F-4D97-AF65-F5344CB8AC3E}">
        <p14:creationId xmlns:p14="http://schemas.microsoft.com/office/powerpoint/2010/main" val="3719928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dirty="0"/>
              <a:t>Now that we’ve looked at the different types of home living — like independent living, supported living, FHA homes, and family homes — this next outcome takes a broader view. This includes people living with family, on their own, or in supported living arrangements — all of which help create a more inclusive, community-based life. Home settings are not one-size-fits-all, so this outcome is about making sure people have real choices — and the supports they need to live where they feel most at home. To support this we’re working on things like: Hiring a housing specialist and developing partnerships that can help create more affordable housing, including options for people who may be at risk of homelessness.</a:t>
            </a:r>
            <a:endParaRPr lang="en-US" sz="4900" dirty="0">
              <a:solidFill>
                <a:schemeClr val="bg1"/>
              </a:solidFill>
            </a:endParaRPr>
          </a:p>
        </p:txBody>
      </p:sp>
      <p:sp>
        <p:nvSpPr>
          <p:cNvPr id="4" name="Slide Number Placeholder 3"/>
          <p:cNvSpPr>
            <a:spLocks noGrp="1"/>
          </p:cNvSpPr>
          <p:nvPr>
            <p:ph type="sldNum" sz="quarter" idx="10"/>
          </p:nvPr>
        </p:nvSpPr>
        <p:spPr/>
        <p:txBody>
          <a:bodyPr/>
          <a:lstStyle/>
          <a:p>
            <a:fld id="{7F5A3131-DA99-4CB2-91A1-D1D364AB152B}" type="slidenum">
              <a:rPr lang="en-US" smtClean="0"/>
              <a:t>10</a:t>
            </a:fld>
            <a:endParaRPr lang="en-US"/>
          </a:p>
        </p:txBody>
      </p:sp>
    </p:spTree>
    <p:extLst>
      <p:ext uri="{BB962C8B-B14F-4D97-AF65-F5344CB8AC3E}">
        <p14:creationId xmlns:p14="http://schemas.microsoft.com/office/powerpoint/2010/main" val="315485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dirty="0"/>
              <a:t>This outcome is to help children move out of large institutional settings and into smaller, more home-like environments. We track this by looking at how many children are living in facilities like Intermediate Care Facilities (ICFs), Skilled Nursing Facilities (SNFs), and Community Care Facilities (CCFs) that serve more than six people at once. Living in smaller homes is more consistent with person-centered practices and the federal rule that says people should have the same rights, privacy, and independence as anyone else. To move toward this outcome, we’re: Working directly with families and guardians to support children in moving to more natural settings, like back to the family home or into small, supportive housing. We’re also Collaborating with counties, especially for children in foster care, to support smooth transitions and ensure all necessary services are in place.</a:t>
            </a:r>
          </a:p>
          <a:p>
            <a:endParaRPr lang="en-US" sz="4900" dirty="0">
              <a:solidFill>
                <a:schemeClr val="bg1"/>
              </a:solidFill>
            </a:endParaRPr>
          </a:p>
        </p:txBody>
      </p:sp>
      <p:sp>
        <p:nvSpPr>
          <p:cNvPr id="4" name="Slide Number Placeholder 3"/>
          <p:cNvSpPr>
            <a:spLocks noGrp="1"/>
          </p:cNvSpPr>
          <p:nvPr>
            <p:ph type="sldNum" sz="quarter" idx="10"/>
          </p:nvPr>
        </p:nvSpPr>
        <p:spPr/>
        <p:txBody>
          <a:bodyPr/>
          <a:lstStyle/>
          <a:p>
            <a:fld id="{7F5A3131-DA99-4CB2-91A1-D1D364AB152B}" type="slidenum">
              <a:rPr lang="en-US" smtClean="0"/>
              <a:t>11</a:t>
            </a:fld>
            <a:endParaRPr lang="en-US"/>
          </a:p>
        </p:txBody>
      </p:sp>
    </p:spTree>
    <p:extLst>
      <p:ext uri="{BB962C8B-B14F-4D97-AF65-F5344CB8AC3E}">
        <p14:creationId xmlns:p14="http://schemas.microsoft.com/office/powerpoint/2010/main" val="2013020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dirty="0"/>
              <a:t>Similar to children, RCEB is prioritizing the percent of adults living in facilities. For this goal, we are Encouraging providers to convert larger group homes into smaller homes, like going from six residents to four or fewer. This outcome is about creating environments where people can live with dignity, autonomy, and community connection.”</a:t>
            </a:r>
          </a:p>
          <a:p>
            <a:endParaRPr lang="en-US" sz="4900" dirty="0">
              <a:solidFill>
                <a:schemeClr val="bg1"/>
              </a:solidFill>
            </a:endParaRPr>
          </a:p>
        </p:txBody>
      </p:sp>
      <p:sp>
        <p:nvSpPr>
          <p:cNvPr id="4" name="Slide Number Placeholder 3"/>
          <p:cNvSpPr>
            <a:spLocks noGrp="1"/>
          </p:cNvSpPr>
          <p:nvPr>
            <p:ph type="sldNum" sz="quarter" idx="10"/>
          </p:nvPr>
        </p:nvSpPr>
        <p:spPr/>
        <p:txBody>
          <a:bodyPr/>
          <a:lstStyle/>
          <a:p>
            <a:fld id="{7F5A3131-DA99-4CB2-91A1-D1D364AB152B}" type="slidenum">
              <a:rPr lang="en-US" smtClean="0"/>
              <a:t>12</a:t>
            </a:fld>
            <a:endParaRPr lang="en-US"/>
          </a:p>
        </p:txBody>
      </p:sp>
    </p:spTree>
    <p:extLst>
      <p:ext uri="{BB962C8B-B14F-4D97-AF65-F5344CB8AC3E}">
        <p14:creationId xmlns:p14="http://schemas.microsoft.com/office/powerpoint/2010/main" val="3595151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A really important requirement in each Regional Center’s Performance Contract is to directly address competitive</a:t>
            </a:r>
            <a:r>
              <a:rPr lang="en-US" baseline="0" dirty="0" smtClean="0"/>
              <a:t> employment. T</a:t>
            </a:r>
            <a:r>
              <a:rPr lang="en-US" dirty="0" smtClean="0"/>
              <a:t>hese goals can be forming partnerships with schools and the Department of Rehabilitation, helping people understand the employment options available, or increasing access to the supports people need to </a:t>
            </a:r>
            <a:r>
              <a:rPr lang="en-US" b="0" dirty="0" smtClean="0"/>
              <a:t>get and keep a job.</a:t>
            </a:r>
            <a:r>
              <a:rPr lang="en-US" b="0" baseline="0" dirty="0" smtClean="0"/>
              <a:t> </a:t>
            </a:r>
            <a:r>
              <a:rPr lang="en-US" b="0" dirty="0" smtClean="0"/>
              <a:t>And </a:t>
            </a:r>
            <a:r>
              <a:rPr lang="en-US" dirty="0" smtClean="0"/>
              <a:t>just like with the disparities measure, this goal is developed </a:t>
            </a:r>
            <a:r>
              <a:rPr lang="en-US" b="0" dirty="0" smtClean="0"/>
              <a:t>with input from the community.</a:t>
            </a:r>
          </a:p>
          <a:p>
            <a:r>
              <a:rPr lang="en-US" sz="2400" dirty="0">
                <a:latin typeface="HELVETICA" panose="020B0604020202020204" pitchFamily="34" charset="0"/>
                <a:cs typeface="HELVETICA" panose="020B0604020202020204" pitchFamily="34" charset="0"/>
              </a:rPr>
              <a:t>In 2017, a change to the law (W&amp;I Code section 4629) required regional centers to include yearly goals that show how they’re supporting the Employment First Policy (W&amp;I Code section 4869).</a:t>
            </a:r>
          </a:p>
          <a:p>
            <a:r>
              <a:rPr lang="en-US" sz="2400" dirty="0">
                <a:latin typeface="HELVETICA" panose="020B0604020202020204" pitchFamily="34" charset="0"/>
                <a:cs typeface="HELVETICA" panose="020B0604020202020204" pitchFamily="34" charset="0"/>
              </a:rPr>
              <a:t>These goals can include things like:</a:t>
            </a:r>
          </a:p>
          <a:p>
            <a:pPr lvl="1"/>
            <a:r>
              <a:rPr lang="en-US" sz="2000" dirty="0">
                <a:latin typeface="HELVETICA" panose="020B0604020202020204" pitchFamily="34" charset="0"/>
                <a:cs typeface="HELVETICA" panose="020B0604020202020204" pitchFamily="34" charset="0"/>
              </a:rPr>
              <a:t>Creating partnerships with schools, regional centers, and the Department of Rehabilitation (DOR)</a:t>
            </a:r>
          </a:p>
          <a:p>
            <a:pPr lvl="1"/>
            <a:r>
              <a:rPr lang="en-US" sz="2000" dirty="0">
                <a:latin typeface="HELVETICA" panose="020B0604020202020204" pitchFamily="34" charset="0"/>
                <a:cs typeface="HELVETICA" panose="020B0604020202020204" pitchFamily="34" charset="0"/>
              </a:rPr>
              <a:t>Sharing information with people about Employment First, job opportunities, and the support available to help them get and keep a job.</a:t>
            </a:r>
          </a:p>
          <a:p>
            <a:pPr lvl="1"/>
            <a:r>
              <a:rPr lang="en-US" sz="2000" dirty="0">
                <a:latin typeface="HELVETICA" panose="020B0604020202020204" pitchFamily="34" charset="0"/>
                <a:cs typeface="HELVETICA" panose="020B0604020202020204" pitchFamily="34" charset="0"/>
              </a:rPr>
              <a:t>Each regional center’s performance contract must include all nine required measures, along with activities developed with help from the local community.</a:t>
            </a:r>
          </a:p>
          <a:p>
            <a:pPr defTabSz="931774"/>
            <a:endParaRPr lang="en-US" dirty="0" smtClean="0"/>
          </a:p>
          <a:p>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13</a:t>
            </a:fld>
            <a:endParaRPr lang="en-US"/>
          </a:p>
        </p:txBody>
      </p:sp>
    </p:spTree>
    <p:extLst>
      <p:ext uri="{BB962C8B-B14F-4D97-AF65-F5344CB8AC3E}">
        <p14:creationId xmlns:p14="http://schemas.microsoft.com/office/powerpoint/2010/main" val="585556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A3131-DA99-4CB2-91A1-D1D364AB152B}" type="slidenum">
              <a:rPr lang="en-US" smtClean="0"/>
              <a:t>14</a:t>
            </a:fld>
            <a:endParaRPr lang="en-US"/>
          </a:p>
        </p:txBody>
      </p:sp>
    </p:spTree>
    <p:extLst>
      <p:ext uri="{BB962C8B-B14F-4D97-AF65-F5344CB8AC3E}">
        <p14:creationId xmlns:p14="http://schemas.microsoft.com/office/powerpoint/2010/main" val="4104413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A3131-DA99-4CB2-91A1-D1D364AB152B}" type="slidenum">
              <a:rPr lang="en-US" smtClean="0"/>
              <a:t>15</a:t>
            </a:fld>
            <a:endParaRPr lang="en-US"/>
          </a:p>
        </p:txBody>
      </p:sp>
    </p:spTree>
    <p:extLst>
      <p:ext uri="{BB962C8B-B14F-4D97-AF65-F5344CB8AC3E}">
        <p14:creationId xmlns:p14="http://schemas.microsoft.com/office/powerpoint/2010/main" val="3515941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16</a:t>
            </a:fld>
            <a:endParaRPr lang="en-US"/>
          </a:p>
        </p:txBody>
      </p:sp>
    </p:spTree>
    <p:extLst>
      <p:ext uri="{BB962C8B-B14F-4D97-AF65-F5344CB8AC3E}">
        <p14:creationId xmlns:p14="http://schemas.microsoft.com/office/powerpoint/2010/main" val="3261627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A3131-DA99-4CB2-91A1-D1D364AB152B}" type="slidenum">
              <a:rPr lang="en-US" smtClean="0"/>
              <a:t>17</a:t>
            </a:fld>
            <a:endParaRPr lang="en-US"/>
          </a:p>
        </p:txBody>
      </p:sp>
    </p:spTree>
    <p:extLst>
      <p:ext uri="{BB962C8B-B14F-4D97-AF65-F5344CB8AC3E}">
        <p14:creationId xmlns:p14="http://schemas.microsoft.com/office/powerpoint/2010/main" val="1368718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A3131-DA99-4CB2-91A1-D1D364AB152B}" type="slidenum">
              <a:rPr lang="en-US" smtClean="0"/>
              <a:t>18</a:t>
            </a:fld>
            <a:endParaRPr lang="en-US"/>
          </a:p>
        </p:txBody>
      </p:sp>
    </p:spTree>
    <p:extLst>
      <p:ext uri="{BB962C8B-B14F-4D97-AF65-F5344CB8AC3E}">
        <p14:creationId xmlns:p14="http://schemas.microsoft.com/office/powerpoint/2010/main" val="566086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A3131-DA99-4CB2-91A1-D1D364AB152B}" type="slidenum">
              <a:rPr lang="en-US" smtClean="0"/>
              <a:t>19</a:t>
            </a:fld>
            <a:endParaRPr lang="en-US"/>
          </a:p>
        </p:txBody>
      </p:sp>
    </p:spTree>
    <p:extLst>
      <p:ext uri="{BB962C8B-B14F-4D97-AF65-F5344CB8AC3E}">
        <p14:creationId xmlns:p14="http://schemas.microsoft.com/office/powerpoint/2010/main" val="1052617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The purpose of this meeting</a:t>
            </a:r>
            <a:r>
              <a:rPr lang="en-US" baseline="0" dirty="0" smtClean="0"/>
              <a:t> is to introduce the Performance Contract Measures for 2026/2027 Year. Overview of RCEB measures and proposed activities </a:t>
            </a:r>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2</a:t>
            </a:fld>
            <a:endParaRPr lang="en-US"/>
          </a:p>
        </p:txBody>
      </p:sp>
    </p:spTree>
    <p:extLst>
      <p:ext uri="{BB962C8B-B14F-4D97-AF65-F5344CB8AC3E}">
        <p14:creationId xmlns:p14="http://schemas.microsoft.com/office/powerpoint/2010/main" val="3766287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A really important requirement in each Regional Center’s Performance Contract is to directly address disparities in services. That means looking at differences in how services are being used by different racial, ethnic, language, and cultural groups, and actively working to close those gaps. This could include things like hiring more bilingual staff or improving access to information. All Regional</a:t>
            </a:r>
            <a:r>
              <a:rPr lang="en-US" baseline="0" dirty="0" smtClean="0"/>
              <a:t> Centers are required to discuss at least one goal that addresses disparity in their Performance Contract goals. </a:t>
            </a:r>
          </a:p>
          <a:p>
            <a:pPr defTabSz="931774"/>
            <a:r>
              <a:rPr lang="en-US" dirty="0">
                <a:latin typeface="HELVETICA" panose="020B0604020202020204" pitchFamily="34" charset="0"/>
                <a:cs typeface="HELVETICA" panose="020B0604020202020204" pitchFamily="34" charset="0"/>
              </a:rPr>
              <a:t>Regional centers must include yearly goals that show how they are working to reduce differences in services people receive (called "disparities") and to make sure services are fair for everyone. This follows W&amp;I Code section 4519.5.</a:t>
            </a:r>
          </a:p>
          <a:p>
            <a:pPr defTabSz="931774"/>
            <a:endParaRPr lang="en-US" dirty="0" smtClean="0"/>
          </a:p>
          <a:p>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20</a:t>
            </a:fld>
            <a:endParaRPr lang="en-US"/>
          </a:p>
        </p:txBody>
      </p:sp>
    </p:spTree>
    <p:extLst>
      <p:ext uri="{BB962C8B-B14F-4D97-AF65-F5344CB8AC3E}">
        <p14:creationId xmlns:p14="http://schemas.microsoft.com/office/powerpoint/2010/main" val="2333874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A3131-DA99-4CB2-91A1-D1D364AB152B}" type="slidenum">
              <a:rPr lang="en-US" smtClean="0"/>
              <a:t>21</a:t>
            </a:fld>
            <a:endParaRPr lang="en-US"/>
          </a:p>
        </p:txBody>
      </p:sp>
    </p:spTree>
    <p:extLst>
      <p:ext uri="{BB962C8B-B14F-4D97-AF65-F5344CB8AC3E}">
        <p14:creationId xmlns:p14="http://schemas.microsoft.com/office/powerpoint/2010/main" val="340257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A3131-DA99-4CB2-91A1-D1D364AB152B}" type="slidenum">
              <a:rPr lang="en-US" smtClean="0"/>
              <a:t>22</a:t>
            </a:fld>
            <a:endParaRPr lang="en-US"/>
          </a:p>
        </p:txBody>
      </p:sp>
    </p:spTree>
    <p:extLst>
      <p:ext uri="{BB962C8B-B14F-4D97-AF65-F5344CB8AC3E}">
        <p14:creationId xmlns:p14="http://schemas.microsoft.com/office/powerpoint/2010/main" val="2458278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A3131-DA99-4CB2-91A1-D1D364AB152B}" type="slidenum">
              <a:rPr lang="en-US" smtClean="0"/>
              <a:t>23</a:t>
            </a:fld>
            <a:endParaRPr lang="en-US"/>
          </a:p>
        </p:txBody>
      </p:sp>
    </p:spTree>
    <p:extLst>
      <p:ext uri="{BB962C8B-B14F-4D97-AF65-F5344CB8AC3E}">
        <p14:creationId xmlns:p14="http://schemas.microsoft.com/office/powerpoint/2010/main" val="3104863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A3131-DA99-4CB2-91A1-D1D364AB152B}" type="slidenum">
              <a:rPr lang="en-US" smtClean="0"/>
              <a:t>24</a:t>
            </a:fld>
            <a:endParaRPr lang="en-US"/>
          </a:p>
        </p:txBody>
      </p:sp>
    </p:spTree>
    <p:extLst>
      <p:ext uri="{BB962C8B-B14F-4D97-AF65-F5344CB8AC3E}">
        <p14:creationId xmlns:p14="http://schemas.microsoft.com/office/powerpoint/2010/main" val="1350235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A3131-DA99-4CB2-91A1-D1D364AB152B}" type="slidenum">
              <a:rPr lang="en-US" smtClean="0"/>
              <a:t>25</a:t>
            </a:fld>
            <a:endParaRPr lang="en-US"/>
          </a:p>
        </p:txBody>
      </p:sp>
    </p:spTree>
    <p:extLst>
      <p:ext uri="{BB962C8B-B14F-4D97-AF65-F5344CB8AC3E}">
        <p14:creationId xmlns:p14="http://schemas.microsoft.com/office/powerpoint/2010/main" val="230614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A3131-DA99-4CB2-91A1-D1D364AB152B}" type="slidenum">
              <a:rPr lang="en-US" smtClean="0"/>
              <a:t>26</a:t>
            </a:fld>
            <a:endParaRPr lang="en-US"/>
          </a:p>
        </p:txBody>
      </p:sp>
    </p:spTree>
    <p:extLst>
      <p:ext uri="{BB962C8B-B14F-4D97-AF65-F5344CB8AC3E}">
        <p14:creationId xmlns:p14="http://schemas.microsoft.com/office/powerpoint/2010/main" val="2051217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A3131-DA99-4CB2-91A1-D1D364AB152B}" type="slidenum">
              <a:rPr lang="en-US" smtClean="0"/>
              <a:t>27</a:t>
            </a:fld>
            <a:endParaRPr lang="en-US"/>
          </a:p>
        </p:txBody>
      </p:sp>
    </p:spTree>
    <p:extLst>
      <p:ext uri="{BB962C8B-B14F-4D97-AF65-F5344CB8AC3E}">
        <p14:creationId xmlns:p14="http://schemas.microsoft.com/office/powerpoint/2010/main" val="2380024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A3131-DA99-4CB2-91A1-D1D364AB152B}" type="slidenum">
              <a:rPr lang="en-US" smtClean="0"/>
              <a:t>29</a:t>
            </a:fld>
            <a:endParaRPr lang="en-US"/>
          </a:p>
        </p:txBody>
      </p:sp>
    </p:spTree>
    <p:extLst>
      <p:ext uri="{BB962C8B-B14F-4D97-AF65-F5344CB8AC3E}">
        <p14:creationId xmlns:p14="http://schemas.microsoft.com/office/powerpoint/2010/main" val="3275048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A3131-DA99-4CB2-91A1-D1D364AB152B}" type="slidenum">
              <a:rPr lang="en-US" smtClean="0"/>
              <a:t>30</a:t>
            </a:fld>
            <a:endParaRPr lang="en-US"/>
          </a:p>
        </p:txBody>
      </p:sp>
    </p:spTree>
    <p:extLst>
      <p:ext uri="{BB962C8B-B14F-4D97-AF65-F5344CB8AC3E}">
        <p14:creationId xmlns:p14="http://schemas.microsoft.com/office/powerpoint/2010/main" val="2973899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Performance Contracts are formal, yearly agreements between a Regional Center and DDS.</a:t>
            </a:r>
            <a:r>
              <a:rPr lang="en-US" baseline="0" dirty="0" smtClean="0"/>
              <a:t> The performance contract</a:t>
            </a:r>
            <a:r>
              <a:rPr lang="en-US" dirty="0" smtClean="0"/>
              <a:t> includes measurable goals — such as increasing equity, expanding employment, or reducing service delays.</a:t>
            </a:r>
            <a:r>
              <a:rPr lang="en-US" baseline="0" dirty="0" smtClean="0"/>
              <a:t> </a:t>
            </a:r>
            <a:r>
              <a:rPr lang="en-US" dirty="0" smtClean="0"/>
              <a:t>These contracts are </a:t>
            </a:r>
            <a:r>
              <a:rPr lang="en-US" b="1" dirty="0" smtClean="0"/>
              <a:t>required by state law</a:t>
            </a:r>
            <a:r>
              <a:rPr lang="en-US" dirty="0" smtClean="0"/>
              <a:t>, and your feedback helps shape them.</a:t>
            </a:r>
            <a:r>
              <a:rPr lang="en-US" baseline="0" dirty="0" smtClean="0"/>
              <a:t> The measurable goals within a performance contract should be tailored to </a:t>
            </a:r>
            <a:r>
              <a:rPr lang="en-US" b="0" dirty="0" smtClean="0"/>
              <a:t>local needs </a:t>
            </a:r>
            <a:r>
              <a:rPr lang="en-US" dirty="0" smtClean="0"/>
              <a:t>— so each Regional Center may have different goals.</a:t>
            </a:r>
          </a:p>
          <a:p>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3</a:t>
            </a:fld>
            <a:endParaRPr lang="en-US"/>
          </a:p>
        </p:txBody>
      </p:sp>
    </p:spTree>
    <p:extLst>
      <p:ext uri="{BB962C8B-B14F-4D97-AF65-F5344CB8AC3E}">
        <p14:creationId xmlns:p14="http://schemas.microsoft.com/office/powerpoint/2010/main" val="3610905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Overview &amp; Compliance Summary</a:t>
            </a:r>
          </a:p>
          <a:p>
            <a:r>
              <a:rPr lang="en-US" dirty="0" smtClean="0"/>
              <a:t>The Regional Center of the East Bay demonstrated strong overall compliance during Fiscal Year 2023–2024, successfully meeting most performance and fiscal expectations set by the California Department of Developmental Services. The organization passed both independent and financial audits, remained within its operations budget, and maintained participation in the federal Medicaid Waiver program. Key documentation and planning indicators, including CDER/ESR timeliness and IPP compliance, remained high, reflecting consistent administrative performance. However, intake and assessment timelines for individuals age three and older continue to be an area of concern, with completion rates below target due largely to workforce shortages. This remains a primary focus for operational improvement.</a:t>
            </a:r>
          </a:p>
          <a:p>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32</a:t>
            </a:fld>
            <a:endParaRPr lang="en-US"/>
          </a:p>
        </p:txBody>
      </p:sp>
    </p:spTree>
    <p:extLst>
      <p:ext uri="{BB962C8B-B14F-4D97-AF65-F5344CB8AC3E}">
        <p14:creationId xmlns:p14="http://schemas.microsoft.com/office/powerpoint/2010/main" val="681390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Community Living Outcomes Summary</a:t>
            </a:r>
          </a:p>
          <a:p>
            <a:r>
              <a:rPr lang="en-US" dirty="0" smtClean="0"/>
              <a:t>RCEB continues to make steady progress in promoting community-based living in alignment with the </a:t>
            </a:r>
            <a:r>
              <a:rPr lang="en-US" dirty="0" err="1" smtClean="0"/>
              <a:t>Lanterman</a:t>
            </a:r>
            <a:r>
              <a:rPr lang="en-US" dirty="0" smtClean="0"/>
              <a:t> Developmental Disabilities Services Act. The data shows that nearly all children served live with their families, and there has been a continued reduction in placements in large residential facilities for both children and adults. While the percentage of adults living in home-like settings has improved slightly, it remains somewhat below the statewide average, indicating an opportunity for further growth. Overall, the trends reflect a sustained commitment to reducing institutionalization and supporting individuals in more independent, community-integrated living environments.</a:t>
            </a:r>
          </a:p>
          <a:p>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33</a:t>
            </a:fld>
            <a:endParaRPr lang="en-US"/>
          </a:p>
        </p:txBody>
      </p:sp>
    </p:spTree>
    <p:extLst>
      <p:ext uri="{BB962C8B-B14F-4D97-AF65-F5344CB8AC3E}">
        <p14:creationId xmlns:p14="http://schemas.microsoft.com/office/powerpoint/2010/main" val="3439702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Employment &amp; Equity Summary</a:t>
            </a:r>
          </a:p>
          <a:p>
            <a:r>
              <a:rPr lang="en-US" dirty="0" smtClean="0"/>
              <a:t>In Fiscal Year 2023–2024, RCEB performed strongly in employment outcomes, exceeding statewide averages in both the percentage of individuals earning income and average annual wages. Programs such as the Paid Internship Program and Competitive Integrated Employment continue to support meaningful workforce participation, with participants earning higher wages and working more hours on average compared to statewide figures. In terms of equity, expenditure patterns across racial and ethnic groups remained relatively stable and generally aligned with the population served. However, disparities based on primary language persist, particularly among non-English-speaking populations. Addressing these gaps, along with continuing to expand employment opportunities, remains a key priority moving forward.</a:t>
            </a:r>
          </a:p>
          <a:p>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34</a:t>
            </a:fld>
            <a:endParaRPr lang="en-US"/>
          </a:p>
        </p:txBody>
      </p:sp>
    </p:spTree>
    <p:extLst>
      <p:ext uri="{BB962C8B-B14F-4D97-AF65-F5344CB8AC3E}">
        <p14:creationId xmlns:p14="http://schemas.microsoft.com/office/powerpoint/2010/main" val="3563668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combines all residential and housing-related measures. The direction is consistent: more community-based living, fewer large facilities, and stronger housing support systems. The added emphasis is really on housing access and homelessness prevention.</a:t>
            </a:r>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35</a:t>
            </a:fld>
            <a:endParaRPr lang="en-US"/>
          </a:p>
        </p:txBody>
      </p:sp>
    </p:spTree>
    <p:extLst>
      <p:ext uri="{BB962C8B-B14F-4D97-AF65-F5344CB8AC3E}">
        <p14:creationId xmlns:p14="http://schemas.microsoft.com/office/powerpoint/2010/main" val="3749107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Community Living Outcomes Summary</a:t>
            </a:r>
          </a:p>
          <a:p>
            <a:r>
              <a:rPr lang="en-US" dirty="0" smtClean="0"/>
              <a:t>RCEB continues to make steady progress in promoting community-based living in alignment with the </a:t>
            </a:r>
            <a:r>
              <a:rPr lang="en-US" dirty="0" err="1" smtClean="0"/>
              <a:t>Lanterman</a:t>
            </a:r>
            <a:r>
              <a:rPr lang="en-US" dirty="0" smtClean="0"/>
              <a:t> Developmental Disabilities Services Act. The data shows that nearly all children served live with their families, and there has been a continued reduction in placements in large residential facilities for both children and adults. While the percentage of adults living in home-like settings has improved slightly, it remains somewhat below the statewide average, indicating an opportunity for further growth. Overall, the trends reflect a sustained commitment to reducing institutionalization and supporting individuals in more independent, community-integrated living environments.</a:t>
            </a:r>
          </a:p>
          <a:p>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36</a:t>
            </a:fld>
            <a:endParaRPr lang="en-US"/>
          </a:p>
        </p:txBody>
      </p:sp>
    </p:spTree>
    <p:extLst>
      <p:ext uri="{BB962C8B-B14F-4D97-AF65-F5344CB8AC3E}">
        <p14:creationId xmlns:p14="http://schemas.microsoft.com/office/powerpoint/2010/main" val="882322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combines employment and equity because they are increasingly linked through outcome expectations. Employment is shifting toward sustainability and quality, while equity work is becoming more targeted and data-driven, especially around language access and service disparities.</a:t>
            </a:r>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37</a:t>
            </a:fld>
            <a:endParaRPr lang="en-US"/>
          </a:p>
        </p:txBody>
      </p:sp>
    </p:spTree>
    <p:extLst>
      <p:ext uri="{BB962C8B-B14F-4D97-AF65-F5344CB8AC3E}">
        <p14:creationId xmlns:p14="http://schemas.microsoft.com/office/powerpoint/2010/main" val="1831977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Community Living Outcomes Summary</a:t>
            </a:r>
          </a:p>
          <a:p>
            <a:r>
              <a:rPr lang="en-US" dirty="0" smtClean="0"/>
              <a:t>RCEB continues to make steady progress in promoting community-based living in alignment with the </a:t>
            </a:r>
            <a:r>
              <a:rPr lang="en-US" dirty="0" err="1" smtClean="0"/>
              <a:t>Lanterman</a:t>
            </a:r>
            <a:r>
              <a:rPr lang="en-US" dirty="0" smtClean="0"/>
              <a:t> Developmental Disabilities Services Act. The data shows that nearly all children served live with their families, and there has been a continued reduction in placements in large residential facilities for both children and adults. While the percentage of adults living in home-like settings has improved slightly, it remains somewhat below the statewide average, indicating an opportunity for further growth. Overall, the trends reflect a sustained commitment to reducing institutionalization and supporting individuals in more independent, community-integrated living environments.</a:t>
            </a:r>
          </a:p>
          <a:p>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38</a:t>
            </a:fld>
            <a:endParaRPr lang="en-US"/>
          </a:p>
        </p:txBody>
      </p:sp>
    </p:spTree>
    <p:extLst>
      <p:ext uri="{BB962C8B-B14F-4D97-AF65-F5344CB8AC3E}">
        <p14:creationId xmlns:p14="http://schemas.microsoft.com/office/powerpoint/2010/main" val="1489952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covers all operational and compliance requirements. These are the backbone measures that ensure the system is functioning correctly. The emphasis is on consistency, timeliness, and maintaining strong oversight across fiscal and reporting systems.</a:t>
            </a:r>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39</a:t>
            </a:fld>
            <a:endParaRPr lang="en-US"/>
          </a:p>
        </p:txBody>
      </p:sp>
    </p:spTree>
    <p:extLst>
      <p:ext uri="{BB962C8B-B14F-4D97-AF65-F5344CB8AC3E}">
        <p14:creationId xmlns:p14="http://schemas.microsoft.com/office/powerpoint/2010/main" val="566561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Across all areas, FY25/26 focuses on stabilizing systems and addressing known gaps, while FY26/27 shifts toward improving outcomes—especially in employment quality, housing stability, equity, and consistent service delivery.</a:t>
            </a:r>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40</a:t>
            </a:fld>
            <a:endParaRPr lang="en-US"/>
          </a:p>
        </p:txBody>
      </p:sp>
    </p:spTree>
    <p:extLst>
      <p:ext uri="{BB962C8B-B14F-4D97-AF65-F5344CB8AC3E}">
        <p14:creationId xmlns:p14="http://schemas.microsoft.com/office/powerpoint/2010/main" val="68149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phase is really about follow-through. The system has a lot in motion already, and the goal now is to make sure those efforts lead to steady, measurable improvement over time.</a:t>
            </a:r>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42</a:t>
            </a:fld>
            <a:endParaRPr lang="en-US"/>
          </a:p>
        </p:txBody>
      </p:sp>
    </p:spTree>
    <p:extLst>
      <p:ext uri="{BB962C8B-B14F-4D97-AF65-F5344CB8AC3E}">
        <p14:creationId xmlns:p14="http://schemas.microsoft.com/office/powerpoint/2010/main" val="232287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Performance Contracts are formal, yearly agreements between a Regional Center and DDS.</a:t>
            </a:r>
            <a:r>
              <a:rPr lang="en-US" baseline="0" dirty="0" smtClean="0"/>
              <a:t> The performance contract</a:t>
            </a:r>
            <a:r>
              <a:rPr lang="en-US" dirty="0" smtClean="0"/>
              <a:t> includes measurable goals — such as increasing equity, expanding employment, or reducing service delays.</a:t>
            </a:r>
            <a:r>
              <a:rPr lang="en-US" baseline="0" dirty="0" smtClean="0"/>
              <a:t> </a:t>
            </a:r>
            <a:r>
              <a:rPr lang="en-US" dirty="0" smtClean="0"/>
              <a:t>These contracts are </a:t>
            </a:r>
            <a:r>
              <a:rPr lang="en-US" b="1" dirty="0" smtClean="0"/>
              <a:t>required by state law</a:t>
            </a:r>
            <a:r>
              <a:rPr lang="en-US" dirty="0" smtClean="0"/>
              <a:t>, and your feedback helps shape them.</a:t>
            </a:r>
            <a:r>
              <a:rPr lang="en-US" baseline="0" dirty="0" smtClean="0"/>
              <a:t> The measurable goals within a performance contract should be tailored to </a:t>
            </a:r>
            <a:r>
              <a:rPr lang="en-US" b="0" dirty="0" smtClean="0"/>
              <a:t>local needs </a:t>
            </a:r>
            <a:r>
              <a:rPr lang="en-US" dirty="0" smtClean="0"/>
              <a:t>— so each Regional Center may have different goals.</a:t>
            </a:r>
          </a:p>
          <a:p>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4</a:t>
            </a:fld>
            <a:endParaRPr lang="en-US"/>
          </a:p>
        </p:txBody>
      </p:sp>
    </p:spTree>
    <p:extLst>
      <p:ext uri="{BB962C8B-B14F-4D97-AF65-F5344CB8AC3E}">
        <p14:creationId xmlns:p14="http://schemas.microsoft.com/office/powerpoint/2010/main" val="2777171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wraps it up simply. The system is not changing direction—it’s maturing. The focus now is consistency, equity, and making sure improvements actually stick.</a:t>
            </a:r>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43</a:t>
            </a:fld>
            <a:endParaRPr lang="en-US"/>
          </a:p>
        </p:txBody>
      </p:sp>
    </p:spTree>
    <p:extLst>
      <p:ext uri="{BB962C8B-B14F-4D97-AF65-F5344CB8AC3E}">
        <p14:creationId xmlns:p14="http://schemas.microsoft.com/office/powerpoint/2010/main" val="410821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44</a:t>
            </a:fld>
            <a:endParaRPr lang="en-US"/>
          </a:p>
        </p:txBody>
      </p:sp>
    </p:spTree>
    <p:extLst>
      <p:ext uri="{BB962C8B-B14F-4D97-AF65-F5344CB8AC3E}">
        <p14:creationId xmlns:p14="http://schemas.microsoft.com/office/powerpoint/2010/main" val="2123913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view both RC. PCs and RCPMs online. Each year, Regional Center holds a </a:t>
            </a:r>
            <a:r>
              <a:rPr lang="en-US" b="0" dirty="0" smtClean="0"/>
              <a:t>public input meeting </a:t>
            </a:r>
            <a:r>
              <a:rPr lang="en-US" dirty="0" smtClean="0"/>
              <a:t>to get ideas for new goals to include in the Performance Contract. To help us, you can share your lived experience — what’s working and what’s not. </a:t>
            </a:r>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45</a:t>
            </a:fld>
            <a:endParaRPr lang="en-US"/>
          </a:p>
        </p:txBody>
      </p:sp>
    </p:spTree>
    <p:extLst>
      <p:ext uri="{BB962C8B-B14F-4D97-AF65-F5344CB8AC3E}">
        <p14:creationId xmlns:p14="http://schemas.microsoft.com/office/powerpoint/2010/main" val="3065104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A3131-DA99-4CB2-91A1-D1D364AB152B}" type="slidenum">
              <a:rPr lang="en-US" smtClean="0"/>
              <a:t>46</a:t>
            </a:fld>
            <a:endParaRPr lang="en-US"/>
          </a:p>
        </p:txBody>
      </p:sp>
    </p:spTree>
    <p:extLst>
      <p:ext uri="{BB962C8B-B14F-4D97-AF65-F5344CB8AC3E}">
        <p14:creationId xmlns:p14="http://schemas.microsoft.com/office/powerpoint/2010/main" val="55863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A3131-DA99-4CB2-91A1-D1D364AB152B}" type="slidenum">
              <a:rPr lang="en-US" smtClean="0"/>
              <a:t>5</a:t>
            </a:fld>
            <a:endParaRPr lang="en-US"/>
          </a:p>
        </p:txBody>
      </p:sp>
    </p:spTree>
    <p:extLst>
      <p:ext uri="{BB962C8B-B14F-4D97-AF65-F5344CB8AC3E}">
        <p14:creationId xmlns:p14="http://schemas.microsoft.com/office/powerpoint/2010/main" val="3640250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dirty="0">
                <a:solidFill>
                  <a:schemeClr val="bg1"/>
                </a:solidFill>
              </a:rPr>
              <a:t>The first outcome or goal that is a top priority for RCEB is </a:t>
            </a:r>
            <a:r>
              <a:rPr lang="en-US" sz="4900" dirty="0"/>
              <a:t>making sure that children with developmental disabilities live with families whenever possible</a:t>
            </a:r>
            <a:r>
              <a:rPr lang="en-US" sz="4900" strike="sngStrike" dirty="0"/>
              <a:t>, rather than in institutional or group setting. </a:t>
            </a:r>
            <a:r>
              <a:rPr lang="en-US" sz="4900" dirty="0"/>
              <a:t>We get the information for this goal the Client Master File, which tracks where minors live — whether that’s in their own home, a foster home, or with a legal guardian. RCEB engages in a multi-activity plan to meet this goals, one of the things we’re doing is working closely with schools, IHSS, </a:t>
            </a:r>
            <a:r>
              <a:rPr lang="en-US" sz="4900" dirty="0" err="1"/>
              <a:t>Medi</a:t>
            </a:r>
            <a:r>
              <a:rPr lang="en-US" sz="4900" dirty="0"/>
              <a:t>-Cal, and other generic resources to remove barriers to keeping children at home. We’re also making sure case managers have training and tools to help families understand their options and access supports early. </a:t>
            </a:r>
            <a:r>
              <a:rPr lang="en-US" sz="4900" b="1" dirty="0"/>
              <a:t>CFS? Let’s look at outcome #2. </a:t>
            </a:r>
            <a:endParaRPr lang="en-US" sz="4900" b="1" dirty="0">
              <a:solidFill>
                <a:schemeClr val="bg1"/>
              </a:solidFill>
            </a:endParaRPr>
          </a:p>
        </p:txBody>
      </p:sp>
      <p:sp>
        <p:nvSpPr>
          <p:cNvPr id="4" name="Slide Number Placeholder 3"/>
          <p:cNvSpPr>
            <a:spLocks noGrp="1"/>
          </p:cNvSpPr>
          <p:nvPr>
            <p:ph type="sldNum" sz="quarter" idx="10"/>
          </p:nvPr>
        </p:nvSpPr>
        <p:spPr/>
        <p:txBody>
          <a:bodyPr/>
          <a:lstStyle/>
          <a:p>
            <a:fld id="{7F5A3131-DA99-4CB2-91A1-D1D364AB152B}" type="slidenum">
              <a:rPr lang="en-US" smtClean="0"/>
              <a:t>6</a:t>
            </a:fld>
            <a:endParaRPr lang="en-US"/>
          </a:p>
        </p:txBody>
      </p:sp>
    </p:spTree>
    <p:extLst>
      <p:ext uri="{BB962C8B-B14F-4D97-AF65-F5344CB8AC3E}">
        <p14:creationId xmlns:p14="http://schemas.microsoft.com/office/powerpoint/2010/main" val="182473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dirty="0"/>
              <a:t>This outcome is about helping  more adults with developmental disabilities live independently in the community — in homes or apartments where they can make their own choices and receive necessary support to live there. We get the information for </a:t>
            </a:r>
            <a:r>
              <a:rPr lang="en-US" sz="4900" i="1" dirty="0"/>
              <a:t>this</a:t>
            </a:r>
            <a:r>
              <a:rPr lang="en-US" sz="4900" dirty="0"/>
              <a:t> goal from client records that show where someone is living similar to the previous goal. To support meeting this priority, RCEB </a:t>
            </a:r>
            <a:r>
              <a:rPr lang="en-US" sz="4900" dirty="0">
                <a:latin typeface="Arial" panose="020B0604020202020204" pitchFamily="34" charset="0"/>
                <a:ea typeface="Times New Roman" panose="02020603050405020304" pitchFamily="18" charset="0"/>
                <a:cs typeface="Arial" panose="020B0604020202020204" pitchFamily="34" charset="0"/>
              </a:rPr>
              <a:t>provides information on living options including independent living at Transition Fairs throughout the year. Moving on to Outcome #3</a:t>
            </a:r>
            <a:endParaRPr lang="en-US" sz="4900" dirty="0">
              <a:solidFill>
                <a:schemeClr val="bg1"/>
              </a:solidFill>
            </a:endParaRPr>
          </a:p>
        </p:txBody>
      </p:sp>
      <p:sp>
        <p:nvSpPr>
          <p:cNvPr id="4" name="Slide Number Placeholder 3"/>
          <p:cNvSpPr>
            <a:spLocks noGrp="1"/>
          </p:cNvSpPr>
          <p:nvPr>
            <p:ph type="sldNum" sz="quarter" idx="10"/>
          </p:nvPr>
        </p:nvSpPr>
        <p:spPr/>
        <p:txBody>
          <a:bodyPr/>
          <a:lstStyle/>
          <a:p>
            <a:fld id="{7F5A3131-DA99-4CB2-91A1-D1D364AB152B}" type="slidenum">
              <a:rPr lang="en-US" smtClean="0"/>
              <a:t>7</a:t>
            </a:fld>
            <a:endParaRPr lang="en-US"/>
          </a:p>
        </p:txBody>
      </p:sp>
    </p:spTree>
    <p:extLst>
      <p:ext uri="{BB962C8B-B14F-4D97-AF65-F5344CB8AC3E}">
        <p14:creationId xmlns:p14="http://schemas.microsoft.com/office/powerpoint/2010/main" val="393884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dirty="0"/>
              <a:t>This outcome is about increasing the number of adults who live in </a:t>
            </a:r>
            <a:r>
              <a:rPr lang="en-US" sz="4900" b="1" dirty="0"/>
              <a:t>Adult Family Home Agency homes</a:t>
            </a:r>
            <a:r>
              <a:rPr lang="en-US" sz="4900" dirty="0"/>
              <a:t>, or </a:t>
            </a:r>
            <a:r>
              <a:rPr lang="en-US" sz="4900" b="1" dirty="0"/>
              <a:t>FHA homes</a:t>
            </a:r>
            <a:r>
              <a:rPr lang="en-US" sz="4900" dirty="0"/>
              <a:t>. These homes provide a </a:t>
            </a:r>
            <a:r>
              <a:rPr lang="en-US" sz="4900" b="1" dirty="0"/>
              <a:t>family-like setting</a:t>
            </a:r>
            <a:r>
              <a:rPr lang="en-US" sz="4900" dirty="0"/>
              <a:t> where adults with developmental disabilities live with a trained provider in a private home — offering a warm, inclusive alternative to group living. We track progress on this goal by looking at data that tells us how many adults over 18 are living in these types of homes. To support this goal, the RCEB is hosting </a:t>
            </a:r>
            <a:r>
              <a:rPr lang="en-US" sz="4900" b="1" dirty="0"/>
              <a:t>trainings for case managers</a:t>
            </a:r>
            <a:r>
              <a:rPr lang="en-US" sz="4900" dirty="0"/>
              <a:t> so they better understand FHA services and can talk with individuals and families about whether this is a good fit. We’re also supporting </a:t>
            </a:r>
            <a:r>
              <a:rPr lang="en-US" sz="4900" b="1" dirty="0"/>
              <a:t>new FHA providers</a:t>
            </a:r>
            <a:r>
              <a:rPr lang="en-US" sz="4900" dirty="0"/>
              <a:t> to grow the number of available homes, giving people more options in more communities. FHA homes are especially helpful for people who thrive in smaller, more personal settings, and we’re working to make this a more available choice</a:t>
            </a:r>
            <a:endParaRPr lang="en-US" sz="4900" dirty="0">
              <a:solidFill>
                <a:schemeClr val="bg1"/>
              </a:solidFill>
            </a:endParaRPr>
          </a:p>
        </p:txBody>
      </p:sp>
      <p:sp>
        <p:nvSpPr>
          <p:cNvPr id="4" name="Slide Number Placeholder 3"/>
          <p:cNvSpPr>
            <a:spLocks noGrp="1"/>
          </p:cNvSpPr>
          <p:nvPr>
            <p:ph type="sldNum" sz="quarter" idx="10"/>
          </p:nvPr>
        </p:nvSpPr>
        <p:spPr/>
        <p:txBody>
          <a:bodyPr/>
          <a:lstStyle/>
          <a:p>
            <a:fld id="{7F5A3131-DA99-4CB2-91A1-D1D364AB152B}" type="slidenum">
              <a:rPr lang="en-US" smtClean="0"/>
              <a:t>8</a:t>
            </a:fld>
            <a:endParaRPr lang="en-US"/>
          </a:p>
        </p:txBody>
      </p:sp>
    </p:spTree>
    <p:extLst>
      <p:ext uri="{BB962C8B-B14F-4D97-AF65-F5344CB8AC3E}">
        <p14:creationId xmlns:p14="http://schemas.microsoft.com/office/powerpoint/2010/main" val="3207241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dirty="0"/>
              <a:t>This outcome focuses on supporting more adults with developmental disabilities to </a:t>
            </a:r>
            <a:r>
              <a:rPr lang="en-US" sz="4900" b="1" dirty="0"/>
              <a:t>continue living at home with their </a:t>
            </a:r>
            <a:r>
              <a:rPr lang="en-US" sz="4900" b="1" dirty="0" err="1"/>
              <a:t>paents</a:t>
            </a:r>
            <a:r>
              <a:rPr lang="en-US" sz="4900" b="1" dirty="0"/>
              <a:t> or guardians</a:t>
            </a:r>
            <a:r>
              <a:rPr lang="en-US" sz="4900" dirty="0"/>
              <a:t>, if that’s what works best for them and their family.</a:t>
            </a:r>
          </a:p>
          <a:p>
            <a:r>
              <a:rPr lang="en-US" sz="4900" dirty="0"/>
              <a:t>We track this goal using data that shows how many adults over age 18 live in </a:t>
            </a:r>
            <a:r>
              <a:rPr lang="en-US" sz="4900" b="1" dirty="0"/>
              <a:t>family homes</a:t>
            </a:r>
            <a:r>
              <a:rPr lang="en-US" sz="4900" dirty="0"/>
              <a:t>  in the client master file as the other outcome sources. To help families, RCEB funds services and supports to help families manage caregiving, like in-home help, respite, and adjusting supports as the person’s needs change over time. We’re also sharing resources about Coordinated Family Support Services — a new type of support designed specifically for adults living at home with their families</a:t>
            </a:r>
          </a:p>
          <a:p>
            <a:r>
              <a:rPr lang="en-US" sz="4900" dirty="0">
                <a:solidFill>
                  <a:schemeClr val="bg1"/>
                </a:solidFill>
              </a:rPr>
              <a:t>ds</a:t>
            </a:r>
          </a:p>
        </p:txBody>
      </p:sp>
      <p:sp>
        <p:nvSpPr>
          <p:cNvPr id="4" name="Slide Number Placeholder 3"/>
          <p:cNvSpPr>
            <a:spLocks noGrp="1"/>
          </p:cNvSpPr>
          <p:nvPr>
            <p:ph type="sldNum" sz="quarter" idx="10"/>
          </p:nvPr>
        </p:nvSpPr>
        <p:spPr/>
        <p:txBody>
          <a:bodyPr/>
          <a:lstStyle/>
          <a:p>
            <a:fld id="{7F5A3131-DA99-4CB2-91A1-D1D364AB152B}" type="slidenum">
              <a:rPr lang="en-US" smtClean="0"/>
              <a:t>9</a:t>
            </a:fld>
            <a:endParaRPr lang="en-US"/>
          </a:p>
        </p:txBody>
      </p:sp>
    </p:spTree>
    <p:extLst>
      <p:ext uri="{BB962C8B-B14F-4D97-AF65-F5344CB8AC3E}">
        <p14:creationId xmlns:p14="http://schemas.microsoft.com/office/powerpoint/2010/main" val="151432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4885197-C22D-4331-A2C9-D73886009D94}" type="datetimeFigureOut">
              <a:rPr lang="en-US" smtClean="0"/>
              <a:t>5/1/2026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323AC3-7E3A-4097-90BF-CFBED8A243B1}" type="slidenum">
              <a:rPr lang="en-US" smtClean="0"/>
              <a:t>‹#›</a:t>
            </a:fld>
            <a:endParaRPr lang="en-US"/>
          </a:p>
        </p:txBody>
      </p:sp>
    </p:spTree>
    <p:extLst>
      <p:ext uri="{BB962C8B-B14F-4D97-AF65-F5344CB8AC3E}">
        <p14:creationId xmlns:p14="http://schemas.microsoft.com/office/powerpoint/2010/main" val="2013858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4885197-C22D-4331-A2C9-D73886009D94}" type="datetimeFigureOut">
              <a:rPr lang="en-US" smtClean="0"/>
              <a:t>5/1/2026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323AC3-7E3A-4097-90BF-CFBED8A243B1}" type="slidenum">
              <a:rPr lang="en-US" smtClean="0"/>
              <a:t>‹#›</a:t>
            </a:fld>
            <a:endParaRPr lang="en-US"/>
          </a:p>
        </p:txBody>
      </p:sp>
    </p:spTree>
    <p:extLst>
      <p:ext uri="{BB962C8B-B14F-4D97-AF65-F5344CB8AC3E}">
        <p14:creationId xmlns:p14="http://schemas.microsoft.com/office/powerpoint/2010/main" val="58784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4885197-C22D-4331-A2C9-D73886009D94}" type="datetimeFigureOut">
              <a:rPr lang="en-US" smtClean="0"/>
              <a:t>5/1/2026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323AC3-7E3A-4097-90BF-CFBED8A243B1}" type="slidenum">
              <a:rPr lang="en-US" smtClean="0"/>
              <a:t>‹#›</a:t>
            </a:fld>
            <a:endParaRPr lang="en-US"/>
          </a:p>
        </p:txBody>
      </p:sp>
    </p:spTree>
    <p:extLst>
      <p:ext uri="{BB962C8B-B14F-4D97-AF65-F5344CB8AC3E}">
        <p14:creationId xmlns:p14="http://schemas.microsoft.com/office/powerpoint/2010/main" val="322279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82710"/>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4885197-C22D-4331-A2C9-D73886009D94}" type="datetimeFigureOut">
              <a:rPr lang="en-US" smtClean="0"/>
              <a:t>5/1/2026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323AC3-7E3A-4097-90BF-CFBED8A243B1}" type="slidenum">
              <a:rPr lang="en-US" smtClean="0"/>
              <a:t>‹#›</a:t>
            </a:fld>
            <a:endParaRPr lang="en-US"/>
          </a:p>
        </p:txBody>
      </p:sp>
    </p:spTree>
    <p:extLst>
      <p:ext uri="{BB962C8B-B14F-4D97-AF65-F5344CB8AC3E}">
        <p14:creationId xmlns:p14="http://schemas.microsoft.com/office/powerpoint/2010/main" val="3969859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4885197-C22D-4331-A2C9-D73886009D94}" type="datetimeFigureOut">
              <a:rPr lang="en-US" smtClean="0"/>
              <a:t>5/1/2026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323AC3-7E3A-4097-90BF-CFBED8A243B1}" type="slidenum">
              <a:rPr lang="en-US" smtClean="0"/>
              <a:t>‹#›</a:t>
            </a:fld>
            <a:endParaRPr lang="en-US"/>
          </a:p>
        </p:txBody>
      </p:sp>
    </p:spTree>
    <p:extLst>
      <p:ext uri="{BB962C8B-B14F-4D97-AF65-F5344CB8AC3E}">
        <p14:creationId xmlns:p14="http://schemas.microsoft.com/office/powerpoint/2010/main" val="3514435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4885197-C22D-4331-A2C9-D73886009D94}" type="datetimeFigureOut">
              <a:rPr lang="en-US" smtClean="0"/>
              <a:t>5/1/2026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1323AC3-7E3A-4097-90BF-CFBED8A243B1}" type="slidenum">
              <a:rPr lang="en-US" smtClean="0"/>
              <a:t>‹#›</a:t>
            </a:fld>
            <a:endParaRPr lang="en-US"/>
          </a:p>
        </p:txBody>
      </p:sp>
    </p:spTree>
    <p:extLst>
      <p:ext uri="{BB962C8B-B14F-4D97-AF65-F5344CB8AC3E}">
        <p14:creationId xmlns:p14="http://schemas.microsoft.com/office/powerpoint/2010/main" val="118884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4885197-C22D-4331-A2C9-D73886009D94}" type="datetimeFigureOut">
              <a:rPr lang="en-US" smtClean="0"/>
              <a:t>5/1/2026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1323AC3-7E3A-4097-90BF-CFBED8A243B1}" type="slidenum">
              <a:rPr lang="en-US" smtClean="0"/>
              <a:t>‹#›</a:t>
            </a:fld>
            <a:endParaRPr lang="en-US"/>
          </a:p>
        </p:txBody>
      </p:sp>
    </p:spTree>
    <p:extLst>
      <p:ext uri="{BB962C8B-B14F-4D97-AF65-F5344CB8AC3E}">
        <p14:creationId xmlns:p14="http://schemas.microsoft.com/office/powerpoint/2010/main" val="345144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4885197-C22D-4331-A2C9-D73886009D94}" type="datetimeFigureOut">
              <a:rPr lang="en-US" smtClean="0"/>
              <a:t>5/1/2026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1323AC3-7E3A-4097-90BF-CFBED8A243B1}" type="slidenum">
              <a:rPr lang="en-US" smtClean="0"/>
              <a:t>‹#›</a:t>
            </a:fld>
            <a:endParaRPr lang="en-US"/>
          </a:p>
        </p:txBody>
      </p:sp>
    </p:spTree>
    <p:extLst>
      <p:ext uri="{BB962C8B-B14F-4D97-AF65-F5344CB8AC3E}">
        <p14:creationId xmlns:p14="http://schemas.microsoft.com/office/powerpoint/2010/main" val="192516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4885197-C22D-4331-A2C9-D73886009D94}" type="datetimeFigureOut">
              <a:rPr lang="en-US" smtClean="0"/>
              <a:t>5/1/2026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1323AC3-7E3A-4097-90BF-CFBED8A243B1}" type="slidenum">
              <a:rPr lang="en-US" smtClean="0"/>
              <a:t>‹#›</a:t>
            </a:fld>
            <a:endParaRPr lang="en-US"/>
          </a:p>
        </p:txBody>
      </p:sp>
    </p:spTree>
    <p:extLst>
      <p:ext uri="{BB962C8B-B14F-4D97-AF65-F5344CB8AC3E}">
        <p14:creationId xmlns:p14="http://schemas.microsoft.com/office/powerpoint/2010/main" val="1054187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4885197-C22D-4331-A2C9-D73886009D94}" type="datetimeFigureOut">
              <a:rPr lang="en-US" smtClean="0"/>
              <a:t>5/1/2026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1323AC3-7E3A-4097-90BF-CFBED8A243B1}" type="slidenum">
              <a:rPr lang="en-US" smtClean="0"/>
              <a:t>‹#›</a:t>
            </a:fld>
            <a:endParaRPr lang="en-US"/>
          </a:p>
        </p:txBody>
      </p:sp>
    </p:spTree>
    <p:extLst>
      <p:ext uri="{BB962C8B-B14F-4D97-AF65-F5344CB8AC3E}">
        <p14:creationId xmlns:p14="http://schemas.microsoft.com/office/powerpoint/2010/main" val="79720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4885197-C22D-4331-A2C9-D73886009D94}" type="datetimeFigureOut">
              <a:rPr lang="en-US" smtClean="0"/>
              <a:t>5/1/2026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1323AC3-7E3A-4097-90BF-CFBED8A243B1}" type="slidenum">
              <a:rPr lang="en-US" smtClean="0"/>
              <a:t>‹#›</a:t>
            </a:fld>
            <a:endParaRPr lang="en-US"/>
          </a:p>
        </p:txBody>
      </p:sp>
    </p:spTree>
    <p:extLst>
      <p:ext uri="{BB962C8B-B14F-4D97-AF65-F5344CB8AC3E}">
        <p14:creationId xmlns:p14="http://schemas.microsoft.com/office/powerpoint/2010/main" val="863588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userDrawn="1"/>
        </p:nvSpPr>
        <p:spPr>
          <a:xfrm>
            <a:off x="0" y="0"/>
            <a:ext cx="12192000" cy="89408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207760"/>
            <a:ext cx="12192000" cy="650240"/>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33381"/>
            <a:ext cx="12192000" cy="743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74780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jp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1442" y="2534821"/>
            <a:ext cx="11024937" cy="1747974"/>
          </a:xfrm>
        </p:spPr>
        <p:txBody>
          <a:bodyPr/>
          <a:lstStyle/>
          <a:p>
            <a:r>
              <a:rPr lang="en-US" b="1" dirty="0" smtClean="0"/>
              <a:t>Regional Center of the East Bay 2026/2027  Performance Contract </a:t>
            </a:r>
            <a:br>
              <a:rPr lang="en-US" b="1" dirty="0" smtClean="0"/>
            </a:br>
            <a:r>
              <a:rPr lang="en-US" b="1" dirty="0" smtClean="0"/>
              <a:t> </a:t>
            </a:r>
            <a:endParaRPr lang="en-US" dirty="0"/>
          </a:p>
        </p:txBody>
      </p:sp>
      <p:sp>
        <p:nvSpPr>
          <p:cNvPr id="3" name="Subtitle 2"/>
          <p:cNvSpPr>
            <a:spLocks noGrp="1"/>
          </p:cNvSpPr>
          <p:nvPr>
            <p:ph type="subTitle" idx="1"/>
          </p:nvPr>
        </p:nvSpPr>
        <p:spPr>
          <a:xfrm>
            <a:off x="4790529" y="3408808"/>
            <a:ext cx="7927464" cy="827881"/>
          </a:xfrm>
        </p:spPr>
        <p:txBody>
          <a:bodyPr/>
          <a:lstStyle/>
          <a:p>
            <a:r>
              <a:rPr lang="en-US" dirty="0">
                <a:latin typeface="+mj-lt"/>
              </a:rPr>
              <a:t>Meeting for Community Input</a:t>
            </a:r>
          </a:p>
          <a:p>
            <a:endParaRPr lang="en-US" dirty="0"/>
          </a:p>
        </p:txBody>
      </p:sp>
      <p:sp>
        <p:nvSpPr>
          <p:cNvPr id="5" name="Title Placeholder 1"/>
          <p:cNvSpPr txBox="1">
            <a:spLocks/>
          </p:cNvSpPr>
          <p:nvPr/>
        </p:nvSpPr>
        <p:spPr>
          <a:xfrm>
            <a:off x="5546558" y="3822748"/>
            <a:ext cx="6448926" cy="13340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baseline="0">
                <a:solidFill>
                  <a:schemeClr val="tx1"/>
                </a:solidFill>
                <a:latin typeface="+mj-lt"/>
                <a:ea typeface="+mj-ea"/>
                <a:cs typeface="+mj-cs"/>
              </a:defRPr>
            </a:lvl1pPr>
          </a:lstStyle>
          <a:p>
            <a:r>
              <a:rPr lang="en-US" sz="2400" dirty="0" smtClean="0"/>
              <a:t>May 20</a:t>
            </a:r>
            <a:r>
              <a:rPr lang="en-US" sz="2400" baseline="30000" dirty="0" smtClean="0"/>
              <a:t>th</a:t>
            </a:r>
            <a:r>
              <a:rPr lang="en-US" sz="2400" dirty="0" smtClean="0"/>
              <a:t>, 2026</a:t>
            </a:r>
            <a:r>
              <a:rPr lang="en-US" sz="2400" dirty="0" smtClean="0"/>
              <a:t>| </a:t>
            </a:r>
            <a:r>
              <a:rPr lang="en-US" sz="2400" dirty="0" smtClean="0"/>
              <a:t>11:00AM| Zoom</a:t>
            </a:r>
          </a:p>
          <a:p>
            <a:r>
              <a:rPr lang="en-US" sz="2400" dirty="0" smtClean="0"/>
              <a:t>Dr. Rebecca Nanyonjo</a:t>
            </a:r>
          </a:p>
          <a:p>
            <a:r>
              <a:rPr lang="en-US" sz="2400" dirty="0" smtClean="0"/>
              <a:t> Ronke Sodipo, Der Yang</a:t>
            </a:r>
          </a:p>
          <a:p>
            <a:endParaRPr lang="en-US" sz="2400" dirty="0"/>
          </a:p>
        </p:txBody>
      </p:sp>
      <p:pic>
        <p:nvPicPr>
          <p:cNvPr id="6" name="Picture 5"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47" y="96649"/>
            <a:ext cx="5706646" cy="655385"/>
          </a:xfrm>
          <a:prstGeom prst="rect">
            <a:avLst/>
          </a:prstGeom>
          <a:ln w="127000" cap="rnd">
            <a:solidFill>
              <a:srgbClr val="FFFFFF"/>
            </a:solidFill>
          </a:ln>
          <a:effectLst>
            <a:outerShdw blurRad="152400" dist="317500" dir="5400000" sx="90000" sy="-19000" rotWithShape="0">
              <a:prstClr val="black">
                <a:alpha val="15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42500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74" y="200747"/>
            <a:ext cx="11860898" cy="592818"/>
          </a:xfrm>
        </p:spPr>
        <p:txBody>
          <a:bodyPr/>
          <a:lstStyle/>
          <a:p>
            <a:r>
              <a:rPr lang="en-US" b="1" dirty="0"/>
              <a:t>Measure # </a:t>
            </a:r>
            <a:r>
              <a:rPr lang="en-US" b="1" dirty="0" smtClean="0"/>
              <a:t>6: </a:t>
            </a:r>
            <a:endParaRPr lang="en-US" dirty="0">
              <a:solidFill>
                <a:srgbClr val="002060"/>
              </a:solidFill>
            </a:endParaRP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47724724"/>
              </p:ext>
            </p:extLst>
          </p:nvPr>
        </p:nvGraphicFramePr>
        <p:xfrm>
          <a:off x="312821" y="1094874"/>
          <a:ext cx="11586410" cy="4895663"/>
        </p:xfrm>
        <a:graphic>
          <a:graphicData uri="http://schemas.openxmlformats.org/drawingml/2006/table">
            <a:tbl>
              <a:tblPr firstRow="1" bandRow="1">
                <a:tableStyleId>{5C22544A-7EE6-4342-B048-85BDC9FD1C3A}</a:tableStyleId>
              </a:tblPr>
              <a:tblGrid>
                <a:gridCol w="1876926">
                  <a:extLst>
                    <a:ext uri="{9D8B030D-6E8A-4147-A177-3AD203B41FA5}">
                      <a16:colId xmlns:a16="http://schemas.microsoft.com/office/drawing/2014/main" val="1232911787"/>
                    </a:ext>
                  </a:extLst>
                </a:gridCol>
                <a:gridCol w="2767264">
                  <a:extLst>
                    <a:ext uri="{9D8B030D-6E8A-4147-A177-3AD203B41FA5}">
                      <a16:colId xmlns:a16="http://schemas.microsoft.com/office/drawing/2014/main" val="441795722"/>
                    </a:ext>
                  </a:extLst>
                </a:gridCol>
                <a:gridCol w="6942220">
                  <a:extLst>
                    <a:ext uri="{9D8B030D-6E8A-4147-A177-3AD203B41FA5}">
                      <a16:colId xmlns:a16="http://schemas.microsoft.com/office/drawing/2014/main" val="2750039916"/>
                    </a:ext>
                  </a:extLst>
                </a:gridCol>
              </a:tblGrid>
              <a:tr h="517358">
                <a:tc>
                  <a:txBody>
                    <a:bodyPr/>
                    <a:lstStyle/>
                    <a:p>
                      <a:r>
                        <a:rPr lang="en-US" sz="1500" dirty="0" smtClean="0">
                          <a:latin typeface="Arial" panose="020B0604020202020204" pitchFamily="34" charset="0"/>
                          <a:cs typeface="Arial" panose="020B0604020202020204" pitchFamily="34" charset="0"/>
                        </a:rPr>
                        <a:t>Outcome</a:t>
                      </a:r>
                      <a:r>
                        <a:rPr lang="en-US" sz="1500" baseline="0" dirty="0" smtClean="0">
                          <a:latin typeface="Arial" panose="020B0604020202020204" pitchFamily="34" charset="0"/>
                          <a:cs typeface="Arial" panose="020B0604020202020204" pitchFamily="34" charset="0"/>
                        </a:rPr>
                        <a:t> Measure</a:t>
                      </a:r>
                      <a:endParaRPr lang="en-US" sz="15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Arial" panose="020B0604020202020204" pitchFamily="34" charset="0"/>
                          <a:cs typeface="Arial" panose="020B0604020202020204" pitchFamily="34" charset="0"/>
                        </a:rPr>
                        <a:t>Data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dirty="0" smtClean="0">
                          <a:latin typeface="Arial" panose="020B0604020202020204" pitchFamily="34" charset="0"/>
                          <a:cs typeface="Arial" panose="020B0604020202020204" pitchFamily="34" charset="0"/>
                        </a:rPr>
                        <a:t>Activities the Regional Center will Employ to Achieve</a:t>
                      </a:r>
                      <a:r>
                        <a:rPr lang="en-US" sz="1500" baseline="0" dirty="0" smtClean="0">
                          <a:latin typeface="Arial" panose="020B0604020202020204" pitchFamily="34" charset="0"/>
                          <a:cs typeface="Arial" panose="020B0604020202020204" pitchFamily="34" charset="0"/>
                        </a:rPr>
                        <a:t> Outcome</a:t>
                      </a:r>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181061"/>
                  </a:ext>
                </a:extLst>
              </a:tr>
              <a:tr h="4378305">
                <a:tc>
                  <a:txBody>
                    <a:bodyPr/>
                    <a:lstStyle/>
                    <a:p>
                      <a:endParaRPr lang="en-US" sz="1500" dirty="0" smtClean="0">
                        <a:solidFill>
                          <a:schemeClr val="tx1"/>
                        </a:solidFill>
                        <a:latin typeface="Arial" panose="020B0604020202020204" pitchFamily="34" charset="0"/>
                        <a:cs typeface="Arial" panose="020B0604020202020204" pitchFamily="34" charset="0"/>
                      </a:endParaRPr>
                    </a:p>
                    <a:p>
                      <a:r>
                        <a:rPr lang="en-US" sz="1500" dirty="0" smtClean="0">
                          <a:solidFill>
                            <a:schemeClr val="tx1"/>
                          </a:solidFill>
                          <a:latin typeface="Arial" panose="020B0604020202020204" pitchFamily="34" charset="0"/>
                          <a:cs typeface="Arial" panose="020B0604020202020204" pitchFamily="34" charset="0"/>
                        </a:rPr>
                        <a:t>Increase number</a:t>
                      </a:r>
                      <a:r>
                        <a:rPr lang="en-US" sz="1500" baseline="0" dirty="0" smtClean="0">
                          <a:solidFill>
                            <a:schemeClr val="tx1"/>
                          </a:solidFill>
                          <a:latin typeface="Arial" panose="020B0604020202020204" pitchFamily="34" charset="0"/>
                          <a:cs typeface="Arial" panose="020B0604020202020204" pitchFamily="34" charset="0"/>
                        </a:rPr>
                        <a:t> and percent of adults residing in home settings</a:t>
                      </a:r>
                      <a:endParaRPr lang="en-US" sz="15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28600" marR="0" lvl="0" indent="0" algn="just"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CMF residence code data for adults status 2 adults (18 years old and above) residing in:</a:t>
                      </a:r>
                    </a:p>
                    <a:p>
                      <a:pPr marL="5143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Independent Living</a:t>
                      </a:r>
                    </a:p>
                    <a:p>
                      <a:pPr marL="5143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Supported Living</a:t>
                      </a:r>
                    </a:p>
                    <a:p>
                      <a:pPr marL="5143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Adult Family Home Agency homes</a:t>
                      </a:r>
                    </a:p>
                    <a:p>
                      <a:pPr marL="5143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Family homes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just">
                        <a:spcBef>
                          <a:spcPts val="0"/>
                        </a:spcBef>
                        <a:spcAft>
                          <a:spcPts val="0"/>
                        </a:spcAft>
                        <a:buFont typeface="Courier New" panose="02070309020205020404" pitchFamily="49" charset="0"/>
                        <a:buChar char="o"/>
                        <a:tabLst>
                          <a:tab pos="457200" algn="l"/>
                        </a:tabLst>
                      </a:pPr>
                      <a:endPar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Development of affordable housing i.e., Section 8 vouchers, affordable housing set asides.  RCEB now has a housing specialist to focus on housing issues including those experiencing homelessness.</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 information to consumers on affordable housing options as they become available. </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 Housing Specialist continues to work with local housing agencies to develop inclusive, accessible and affordable housing.</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Share housing resources available with all interested through a list serve</a:t>
                      </a:r>
                    </a:p>
                    <a:p>
                      <a:pPr marL="0" marR="0" lvl="0" indent="0" algn="just">
                        <a:spcBef>
                          <a:spcPts val="0"/>
                        </a:spcBef>
                        <a:spcAft>
                          <a:spcPts val="0"/>
                        </a:spcAft>
                        <a:buFont typeface="Courier New" panose="02070309020205020404" pitchFamily="49" charset="0"/>
                        <a:buNone/>
                        <a:tabLst>
                          <a:tab pos="457200" algn="l"/>
                        </a:tabLst>
                      </a:pPr>
                      <a:endPar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indent="0" algn="just">
                        <a:spcBef>
                          <a:spcPts val="0"/>
                        </a:spcBef>
                        <a:spcAft>
                          <a:spcPts val="0"/>
                        </a:spcAft>
                        <a:buFont typeface="Courier New" panose="02070309020205020404" pitchFamily="49" charset="0"/>
                        <a:buNone/>
                      </a:pP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617694"/>
                  </a:ext>
                </a:extLst>
              </a:tr>
            </a:tbl>
          </a:graphicData>
        </a:graphic>
      </p:graphicFrame>
    </p:spTree>
    <p:extLst>
      <p:ext uri="{BB962C8B-B14F-4D97-AF65-F5344CB8AC3E}">
        <p14:creationId xmlns:p14="http://schemas.microsoft.com/office/powerpoint/2010/main" val="2160431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74" y="200747"/>
            <a:ext cx="11860898" cy="592818"/>
          </a:xfrm>
        </p:spPr>
        <p:txBody>
          <a:bodyPr/>
          <a:lstStyle/>
          <a:p>
            <a:r>
              <a:rPr lang="en-US" b="1" dirty="0"/>
              <a:t>Measure # 7</a:t>
            </a:r>
            <a:r>
              <a:rPr lang="en-US" b="1" dirty="0" smtClean="0"/>
              <a:t>: </a:t>
            </a:r>
            <a:endParaRPr lang="en-US" dirty="0">
              <a:solidFill>
                <a:srgbClr val="002060"/>
              </a:solidFill>
            </a:endParaRP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86277306"/>
              </p:ext>
            </p:extLst>
          </p:nvPr>
        </p:nvGraphicFramePr>
        <p:xfrm>
          <a:off x="493295" y="1091197"/>
          <a:ext cx="10840451" cy="4926945"/>
        </p:xfrm>
        <a:graphic>
          <a:graphicData uri="http://schemas.openxmlformats.org/drawingml/2006/table">
            <a:tbl>
              <a:tblPr firstRow="1" bandRow="1">
                <a:tableStyleId>{5C22544A-7EE6-4342-B048-85BDC9FD1C3A}</a:tableStyleId>
              </a:tblPr>
              <a:tblGrid>
                <a:gridCol w="1475250">
                  <a:extLst>
                    <a:ext uri="{9D8B030D-6E8A-4147-A177-3AD203B41FA5}">
                      <a16:colId xmlns:a16="http://schemas.microsoft.com/office/drawing/2014/main" val="1232911787"/>
                    </a:ext>
                  </a:extLst>
                </a:gridCol>
                <a:gridCol w="2107500">
                  <a:extLst>
                    <a:ext uri="{9D8B030D-6E8A-4147-A177-3AD203B41FA5}">
                      <a16:colId xmlns:a16="http://schemas.microsoft.com/office/drawing/2014/main" val="56805566"/>
                    </a:ext>
                  </a:extLst>
                </a:gridCol>
                <a:gridCol w="7257701">
                  <a:extLst>
                    <a:ext uri="{9D8B030D-6E8A-4147-A177-3AD203B41FA5}">
                      <a16:colId xmlns:a16="http://schemas.microsoft.com/office/drawing/2014/main" val="2750039916"/>
                    </a:ext>
                  </a:extLst>
                </a:gridCol>
              </a:tblGrid>
              <a:tr h="517358">
                <a:tc>
                  <a:txBody>
                    <a:bodyPr/>
                    <a:lstStyle/>
                    <a:p>
                      <a:r>
                        <a:rPr lang="en-US" sz="1500" dirty="0" smtClean="0">
                          <a:latin typeface="Arial" panose="020B0604020202020204" pitchFamily="34" charset="0"/>
                          <a:cs typeface="Arial" panose="020B0604020202020204" pitchFamily="34" charset="0"/>
                        </a:rPr>
                        <a:t>Outcome</a:t>
                      </a:r>
                      <a:r>
                        <a:rPr lang="en-US" sz="1500" baseline="0" dirty="0" smtClean="0">
                          <a:latin typeface="Arial" panose="020B0604020202020204" pitchFamily="34" charset="0"/>
                          <a:cs typeface="Arial" panose="020B0604020202020204" pitchFamily="34" charset="0"/>
                        </a:rPr>
                        <a:t> Measure</a:t>
                      </a:r>
                      <a:endParaRPr lang="en-US" sz="15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Arial" panose="020B0604020202020204" pitchFamily="34" charset="0"/>
                          <a:cs typeface="Arial" panose="020B0604020202020204" pitchFamily="34" charset="0"/>
                        </a:rPr>
                        <a:t>Data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dirty="0" smtClean="0">
                          <a:latin typeface="Arial" panose="020B0604020202020204" pitchFamily="34" charset="0"/>
                          <a:cs typeface="Arial" panose="020B0604020202020204" pitchFamily="34" charset="0"/>
                        </a:rPr>
                        <a:t>Activities the Regional Center will Employ to Achieve</a:t>
                      </a:r>
                      <a:r>
                        <a:rPr lang="en-US" sz="1500" baseline="0" dirty="0" smtClean="0">
                          <a:latin typeface="Arial" panose="020B0604020202020204" pitchFamily="34" charset="0"/>
                          <a:cs typeface="Arial" panose="020B0604020202020204" pitchFamily="34" charset="0"/>
                        </a:rPr>
                        <a:t> Outcome</a:t>
                      </a:r>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181061"/>
                  </a:ext>
                </a:extLst>
              </a:tr>
              <a:tr h="4378305">
                <a:tc>
                  <a:txBody>
                    <a:bodyPr/>
                    <a:lstStyle/>
                    <a:p>
                      <a:endParaRPr lang="en-US" sz="1500" dirty="0" smtClean="0">
                        <a:solidFill>
                          <a:schemeClr val="tx1"/>
                        </a:solidFill>
                        <a:latin typeface="Arial" panose="020B0604020202020204" pitchFamily="34" charset="0"/>
                        <a:cs typeface="Arial" panose="020B0604020202020204" pitchFamily="34" charset="0"/>
                      </a:endParaRPr>
                    </a:p>
                    <a:p>
                      <a:r>
                        <a:rPr lang="en-US" sz="1500" dirty="0" smtClean="0">
                          <a:solidFill>
                            <a:schemeClr val="tx1"/>
                          </a:solidFill>
                          <a:latin typeface="Arial" panose="020B0604020202020204" pitchFamily="34" charset="0"/>
                          <a:cs typeface="Arial" panose="020B0604020202020204" pitchFamily="34" charset="0"/>
                        </a:rPr>
                        <a:t>Decrease the number</a:t>
                      </a:r>
                      <a:r>
                        <a:rPr lang="en-US" sz="1500" baseline="0" dirty="0" smtClean="0">
                          <a:solidFill>
                            <a:schemeClr val="tx1"/>
                          </a:solidFill>
                          <a:latin typeface="Arial" panose="020B0604020202020204" pitchFamily="34" charset="0"/>
                          <a:cs typeface="Arial" panose="020B0604020202020204" pitchFamily="34" charset="0"/>
                        </a:rPr>
                        <a:t> and percent of minors living in facilities service &gt;6 </a:t>
                      </a:r>
                      <a:endParaRPr lang="en-US" sz="15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28600" marR="0" lvl="0" indent="0" algn="just"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CMF residence code data for adults status 1,2, and U minors residing in following facilities serving &gt;6: </a:t>
                      </a:r>
                    </a:p>
                    <a:p>
                      <a:pPr marL="5143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ICF/DD</a:t>
                      </a:r>
                    </a:p>
                    <a:p>
                      <a:pPr marL="5143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ICF/DD-H</a:t>
                      </a:r>
                    </a:p>
                    <a:p>
                      <a:pPr marL="5143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ICF/DD-N</a:t>
                      </a:r>
                    </a:p>
                    <a:p>
                      <a:pPr marL="5143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SNF</a:t>
                      </a:r>
                    </a:p>
                    <a:p>
                      <a:pPr marL="5143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just">
                        <a:spcBef>
                          <a:spcPts val="0"/>
                        </a:spcBef>
                        <a:spcAft>
                          <a:spcPts val="0"/>
                        </a:spcAft>
                        <a:buFont typeface="Courier New" panose="02070309020205020404" pitchFamily="49" charset="0"/>
                        <a:buChar char="o"/>
                        <a:tabLst>
                          <a:tab pos="457200" algn="l"/>
                        </a:tabLst>
                      </a:pPr>
                      <a:endPar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514350" marR="0" indent="-285750" algn="just">
                        <a:spcBef>
                          <a:spcPts val="0"/>
                        </a:spcBef>
                        <a:spcAft>
                          <a:spcPts val="0"/>
                        </a:spcAft>
                        <a:buFont typeface="Courier New" panose="02070309020205020404" pitchFamily="49" charset="0"/>
                        <a:buChar char="o"/>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Almost all children in facilities larger than six beds are adolescents that are receiving treatment in mental health facilities.  RCEB will work with families/guardians of children who are ready to move to other housing options such as returning to the family home or moving into more natural living environments.</a:t>
                      </a:r>
                    </a:p>
                    <a:p>
                      <a:pPr marL="514350" marR="0" indent="-285750" algn="just">
                        <a:spcBef>
                          <a:spcPts val="0"/>
                        </a:spcBef>
                        <a:spcAft>
                          <a:spcPts val="0"/>
                        </a:spcAft>
                        <a:buFont typeface="Courier New" panose="02070309020205020404" pitchFamily="49" charset="0"/>
                        <a:buChar char="o"/>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Collaborate with local counties to support transitions of our mutual children in foster care residing in large facilities. Continue our work on Memorandums of Understanding with our two counties to support these efforts.</a:t>
                      </a:r>
                    </a:p>
                    <a:p>
                      <a:pPr marL="514350" marR="0" indent="-285750" algn="just">
                        <a:spcBef>
                          <a:spcPts val="0"/>
                        </a:spcBef>
                        <a:spcAft>
                          <a:spcPts val="0"/>
                        </a:spcAft>
                        <a:buFont typeface="Courier New" panose="02070309020205020404" pitchFamily="49" charset="0"/>
                        <a:buChar char="o"/>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Continue our collaborative work with the counties to assure children in foster care receive adequate resources</a:t>
                      </a:r>
                    </a:p>
                    <a:p>
                      <a:pPr marL="514350" marR="0" indent="-285750" algn="just">
                        <a:spcBef>
                          <a:spcPts val="0"/>
                        </a:spcBef>
                        <a:spcAft>
                          <a:spcPts val="0"/>
                        </a:spcAft>
                        <a:buFont typeface="Courier New" panose="02070309020205020404" pitchFamily="49" charset="0"/>
                        <a:buChar char="o"/>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Assure that county social workers are aware of new EBSH homes and CCHs for dually served children.</a:t>
                      </a:r>
                    </a:p>
                    <a:p>
                      <a:pPr marL="514350" marR="0" indent="-285750" algn="just">
                        <a:spcBef>
                          <a:spcPts val="0"/>
                        </a:spcBef>
                        <a:spcAft>
                          <a:spcPts val="0"/>
                        </a:spcAft>
                        <a:buFont typeface="Courier New" panose="02070309020205020404" pitchFamily="49" charset="0"/>
                        <a:buChar char="o"/>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Hire a fulltime AB 2083 Children and Youth System of Care Coordinator to support children dually served by RCEB and Foster Care</a:t>
                      </a:r>
                    </a:p>
                    <a:p>
                      <a:pPr marL="228600" marR="0" indent="0" algn="just">
                        <a:spcBef>
                          <a:spcPts val="0"/>
                        </a:spcBef>
                        <a:spcAft>
                          <a:spcPts val="0"/>
                        </a:spcAft>
                        <a:buFont typeface="Courier New" panose="02070309020205020404" pitchFamily="49" charset="0"/>
                        <a:buNone/>
                      </a:pP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617694"/>
                  </a:ext>
                </a:extLst>
              </a:tr>
            </a:tbl>
          </a:graphicData>
        </a:graphic>
      </p:graphicFrame>
    </p:spTree>
    <p:extLst>
      <p:ext uri="{BB962C8B-B14F-4D97-AF65-F5344CB8AC3E}">
        <p14:creationId xmlns:p14="http://schemas.microsoft.com/office/powerpoint/2010/main" val="562833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74" y="200747"/>
            <a:ext cx="11860898" cy="592818"/>
          </a:xfrm>
        </p:spPr>
        <p:txBody>
          <a:bodyPr/>
          <a:lstStyle/>
          <a:p>
            <a:r>
              <a:rPr lang="en-US" b="1" dirty="0" smtClean="0"/>
              <a:t>Measure # </a:t>
            </a:r>
            <a:r>
              <a:rPr lang="en-US" b="1" dirty="0"/>
              <a:t>8</a:t>
            </a:r>
            <a:r>
              <a:rPr lang="en-US" b="1" dirty="0" smtClean="0"/>
              <a:t>: </a:t>
            </a:r>
            <a:endParaRPr lang="en-US" dirty="0">
              <a:solidFill>
                <a:srgbClr val="002060"/>
              </a:solidFill>
            </a:endParaRP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705188325"/>
              </p:ext>
            </p:extLst>
          </p:nvPr>
        </p:nvGraphicFramePr>
        <p:xfrm>
          <a:off x="312821" y="1094874"/>
          <a:ext cx="11586410" cy="4979884"/>
        </p:xfrm>
        <a:graphic>
          <a:graphicData uri="http://schemas.openxmlformats.org/drawingml/2006/table">
            <a:tbl>
              <a:tblPr firstRow="1" bandRow="1">
                <a:tableStyleId>{5C22544A-7EE6-4342-B048-85BDC9FD1C3A}</a:tableStyleId>
              </a:tblPr>
              <a:tblGrid>
                <a:gridCol w="1524886">
                  <a:extLst>
                    <a:ext uri="{9D8B030D-6E8A-4147-A177-3AD203B41FA5}">
                      <a16:colId xmlns:a16="http://schemas.microsoft.com/office/drawing/2014/main" val="1232911787"/>
                    </a:ext>
                  </a:extLst>
                </a:gridCol>
                <a:gridCol w="3612598">
                  <a:extLst>
                    <a:ext uri="{9D8B030D-6E8A-4147-A177-3AD203B41FA5}">
                      <a16:colId xmlns:a16="http://schemas.microsoft.com/office/drawing/2014/main" val="3942650018"/>
                    </a:ext>
                  </a:extLst>
                </a:gridCol>
                <a:gridCol w="6448926">
                  <a:extLst>
                    <a:ext uri="{9D8B030D-6E8A-4147-A177-3AD203B41FA5}">
                      <a16:colId xmlns:a16="http://schemas.microsoft.com/office/drawing/2014/main" val="2750039916"/>
                    </a:ext>
                  </a:extLst>
                </a:gridCol>
              </a:tblGrid>
              <a:tr h="601579">
                <a:tc>
                  <a:txBody>
                    <a:bodyPr/>
                    <a:lstStyle/>
                    <a:p>
                      <a:r>
                        <a:rPr lang="en-US" sz="1500" dirty="0" smtClean="0">
                          <a:latin typeface="Arial" panose="020B0604020202020204" pitchFamily="34" charset="0"/>
                          <a:cs typeface="Arial" panose="020B0604020202020204" pitchFamily="34" charset="0"/>
                        </a:rPr>
                        <a:t>Outcome</a:t>
                      </a:r>
                      <a:r>
                        <a:rPr lang="en-US" sz="1500" baseline="0" dirty="0" smtClean="0">
                          <a:latin typeface="Arial" panose="020B0604020202020204" pitchFamily="34" charset="0"/>
                          <a:cs typeface="Arial" panose="020B0604020202020204" pitchFamily="34" charset="0"/>
                        </a:rPr>
                        <a:t> Measure</a:t>
                      </a:r>
                      <a:endParaRPr lang="en-US" sz="15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Arial" panose="020B0604020202020204" pitchFamily="34" charset="0"/>
                          <a:cs typeface="Arial" panose="020B0604020202020204" pitchFamily="34" charset="0"/>
                        </a:rPr>
                        <a:t>Data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dirty="0" smtClean="0">
                          <a:latin typeface="Arial" panose="020B0604020202020204" pitchFamily="34" charset="0"/>
                          <a:cs typeface="Arial" panose="020B0604020202020204" pitchFamily="34" charset="0"/>
                        </a:rPr>
                        <a:t>Activities the Regional Center will Employ to Achieve</a:t>
                      </a:r>
                      <a:r>
                        <a:rPr lang="en-US" sz="1500" baseline="0" dirty="0" smtClean="0">
                          <a:latin typeface="Arial" panose="020B0604020202020204" pitchFamily="34" charset="0"/>
                          <a:cs typeface="Arial" panose="020B0604020202020204" pitchFamily="34" charset="0"/>
                        </a:rPr>
                        <a:t> Outcome</a:t>
                      </a:r>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181061"/>
                  </a:ext>
                </a:extLst>
              </a:tr>
              <a:tr h="4378305">
                <a:tc>
                  <a:txBody>
                    <a:bodyPr/>
                    <a:lstStyle/>
                    <a:p>
                      <a:endParaRPr lang="en-US" sz="1500" dirty="0" smtClean="0">
                        <a:solidFill>
                          <a:schemeClr val="tx1"/>
                        </a:solidFill>
                        <a:latin typeface="Arial" panose="020B0604020202020204" pitchFamily="34" charset="0"/>
                        <a:cs typeface="Arial" panose="020B0604020202020204" pitchFamily="34" charset="0"/>
                      </a:endParaRPr>
                    </a:p>
                    <a:p>
                      <a:r>
                        <a:rPr lang="en-US" sz="1500" dirty="0" smtClean="0">
                          <a:solidFill>
                            <a:schemeClr val="tx1"/>
                          </a:solidFill>
                          <a:latin typeface="Arial" panose="020B0604020202020204" pitchFamily="34" charset="0"/>
                          <a:cs typeface="Arial" panose="020B0604020202020204" pitchFamily="34" charset="0"/>
                        </a:rPr>
                        <a:t>Decrease number</a:t>
                      </a:r>
                      <a:r>
                        <a:rPr lang="en-US" sz="1500" baseline="0" dirty="0" smtClean="0">
                          <a:solidFill>
                            <a:schemeClr val="tx1"/>
                          </a:solidFill>
                          <a:latin typeface="Arial" panose="020B0604020202020204" pitchFamily="34" charset="0"/>
                          <a:cs typeface="Arial" panose="020B0604020202020204" pitchFamily="34" charset="0"/>
                        </a:rPr>
                        <a:t> and percent of adults living in facilities serving &gt;6 </a:t>
                      </a:r>
                      <a:endParaRPr lang="en-US" sz="15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28600" marR="0" lvl="0" indent="0" algn="just"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CMF residence code data for adults status 2 adults residing in following facilities serving &gt;6: </a:t>
                      </a:r>
                    </a:p>
                    <a:p>
                      <a:pPr marL="5143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ICF/DD</a:t>
                      </a:r>
                    </a:p>
                    <a:p>
                      <a:pPr marL="5143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ICF/DD-H</a:t>
                      </a:r>
                    </a:p>
                    <a:p>
                      <a:pPr marL="5143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ICF/DD-N</a:t>
                      </a:r>
                    </a:p>
                    <a:p>
                      <a:pPr marL="5143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SNF</a:t>
                      </a:r>
                    </a:p>
                    <a:p>
                      <a:pPr marL="5143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CCF</a:t>
                      </a:r>
                    </a:p>
                    <a:p>
                      <a:pPr marL="5143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just">
                        <a:spcBef>
                          <a:spcPts val="0"/>
                        </a:spcBef>
                        <a:spcAft>
                          <a:spcPts val="0"/>
                        </a:spcAft>
                        <a:buFont typeface="Courier New" panose="02070309020205020404" pitchFamily="49" charset="0"/>
                        <a:buChar char="o"/>
                        <a:tabLst>
                          <a:tab pos="457200" algn="l"/>
                        </a:tabLst>
                      </a:pPr>
                      <a:endPar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residential services orientation, emphasize the need for homes that provide services to fewer than six residents. Continue to encourage the conversion of six-bed homes to 4-bed homes.</a:t>
                      </a:r>
                    </a:p>
                    <a:p>
                      <a:pPr marL="0" marR="0" indent="0" algn="just">
                        <a:spcBef>
                          <a:spcPts val="0"/>
                        </a:spcBef>
                        <a:spcAft>
                          <a:spcPts val="0"/>
                        </a:spcAft>
                        <a:buFont typeface="Courier New" panose="02070309020205020404" pitchFamily="49" charset="0"/>
                        <a:buNone/>
                      </a:pPr>
                      <a:endPar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Consistent with the CMS final setting rule, encourage larger providers to reduce the number of people residing in those homes.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617694"/>
                  </a:ext>
                </a:extLst>
              </a:tr>
            </a:tbl>
          </a:graphicData>
        </a:graphic>
      </p:graphicFrame>
    </p:spTree>
    <p:extLst>
      <p:ext uri="{BB962C8B-B14F-4D97-AF65-F5344CB8AC3E}">
        <p14:creationId xmlns:p14="http://schemas.microsoft.com/office/powerpoint/2010/main" val="2379542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657" y="2515567"/>
            <a:ext cx="6411686" cy="1325563"/>
          </a:xfrm>
        </p:spPr>
        <p:txBody>
          <a:bodyPr/>
          <a:lstStyle/>
          <a:p>
            <a:pPr algn="ctr"/>
            <a:r>
              <a:rPr lang="en-US" dirty="0" smtClean="0"/>
              <a:t>Employment Measures</a:t>
            </a:r>
            <a:br>
              <a:rPr lang="en-US" dirty="0" smtClean="0"/>
            </a:br>
            <a:r>
              <a:rPr lang="en-US" dirty="0" smtClean="0"/>
              <a:t>(1-9)</a:t>
            </a:r>
            <a:endParaRPr lang="en-US" dirty="0"/>
          </a:p>
        </p:txBody>
      </p:sp>
      <p:pic>
        <p:nvPicPr>
          <p:cNvPr id="3" name="Picture 2" descr="Employment PNG Free Image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6691" y="3693695"/>
            <a:ext cx="3539618" cy="1752022"/>
          </a:xfrm>
          <a:prstGeom prst="rect">
            <a:avLst/>
          </a:prstGeom>
        </p:spPr>
      </p:pic>
      <p:pic>
        <p:nvPicPr>
          <p:cNvPr id="4" name="Picture 3" descr="RCEB logo" title="RCEB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531418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37505096"/>
              </p:ext>
            </p:extLst>
          </p:nvPr>
        </p:nvGraphicFramePr>
        <p:xfrm>
          <a:off x="216568" y="1651190"/>
          <a:ext cx="11658600" cy="4304442"/>
        </p:xfrm>
        <a:graphic>
          <a:graphicData uri="http://schemas.openxmlformats.org/drawingml/2006/table">
            <a:tbl>
              <a:tblPr firstRow="1" firstCol="1" bandRow="1">
                <a:tableStyleId>{5C22544A-7EE6-4342-B048-85BDC9FD1C3A}</a:tableStyleId>
              </a:tblPr>
              <a:tblGrid>
                <a:gridCol w="3345470">
                  <a:extLst>
                    <a:ext uri="{9D8B030D-6E8A-4147-A177-3AD203B41FA5}">
                      <a16:colId xmlns:a16="http://schemas.microsoft.com/office/drawing/2014/main" val="20000"/>
                    </a:ext>
                  </a:extLst>
                </a:gridCol>
                <a:gridCol w="3645207">
                  <a:extLst>
                    <a:ext uri="{9D8B030D-6E8A-4147-A177-3AD203B41FA5}">
                      <a16:colId xmlns:a16="http://schemas.microsoft.com/office/drawing/2014/main" val="20001"/>
                    </a:ext>
                  </a:extLst>
                </a:gridCol>
                <a:gridCol w="4667923">
                  <a:extLst>
                    <a:ext uri="{9D8B030D-6E8A-4147-A177-3AD203B41FA5}">
                      <a16:colId xmlns:a16="http://schemas.microsoft.com/office/drawing/2014/main" val="1303025692"/>
                    </a:ext>
                  </a:extLst>
                </a:gridCol>
              </a:tblGrid>
              <a:tr h="646842">
                <a:tc>
                  <a:txBody>
                    <a:bodyPr/>
                    <a:lstStyle/>
                    <a:p>
                      <a:pPr marL="0" marR="0" algn="ctr">
                        <a:spcBef>
                          <a:spcPts val="0"/>
                        </a:spcBef>
                        <a:spcAft>
                          <a:spcPts val="0"/>
                        </a:spcAft>
                      </a:pPr>
                      <a:r>
                        <a:rPr lang="en-US" sz="1500" b="0" dirty="0" smtClean="0">
                          <a:effectLst/>
                          <a:latin typeface="Arial" panose="020B0604020202020204" pitchFamily="34" charset="0"/>
                          <a:cs typeface="Arial" panose="020B0604020202020204" pitchFamily="34" charset="0"/>
                        </a:rPr>
                        <a:t>Measure </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0" dirty="0" smtClean="0">
                          <a:solidFill>
                            <a:schemeClr val="tx1"/>
                          </a:solidFill>
                          <a:effectLst/>
                          <a:latin typeface="Arial" panose="020B0604020202020204" pitchFamily="34" charset="0"/>
                          <a:cs typeface="Arial" panose="020B0604020202020204" pitchFamily="34" charset="0"/>
                        </a:rPr>
                        <a:t>Data Source</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b="0" dirty="0" smtClean="0">
                          <a:latin typeface="Arial" panose="020B0604020202020204" pitchFamily="34" charset="0"/>
                          <a:cs typeface="Arial" panose="020B0604020202020204" pitchFamily="34" charset="0"/>
                        </a:rPr>
                        <a:t>Activities the Regional Center will Employ to Achieve</a:t>
                      </a:r>
                      <a:r>
                        <a:rPr lang="en-US" sz="1500" b="0" baseline="0" dirty="0" smtClean="0">
                          <a:latin typeface="Arial" panose="020B0604020202020204" pitchFamily="34" charset="0"/>
                          <a:cs typeface="Arial" panose="020B0604020202020204" pitchFamily="34" charset="0"/>
                        </a:rPr>
                        <a:t> Outcome</a:t>
                      </a:r>
                      <a:endParaRPr lang="en-US" sz="1500" b="0" dirty="0">
                        <a:latin typeface="Arial" panose="020B0604020202020204" pitchFamily="34"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343312"/>
                  </a:ext>
                </a:extLst>
              </a:tr>
              <a:tr h="1674109">
                <a:tc>
                  <a:txBody>
                    <a:bodyPr/>
                    <a:lstStyle/>
                    <a:p>
                      <a:pPr marL="0" marR="0">
                        <a:spcBef>
                          <a:spcPts val="0"/>
                        </a:spcBef>
                        <a:spcAft>
                          <a:spcPts val="0"/>
                        </a:spcAft>
                      </a:pPr>
                      <a:r>
                        <a:rPr lang="en-US" sz="1500" b="0" dirty="0" smtClean="0">
                          <a:effectLst/>
                          <a:latin typeface="Arial" panose="020B0604020202020204" pitchFamily="34" charset="0"/>
                          <a:cs typeface="Arial" panose="020B0604020202020204" pitchFamily="34" charset="0"/>
                        </a:rPr>
                        <a:t>Number and percentage of individuals ages 16-64</a:t>
                      </a:r>
                    </a:p>
                    <a:p>
                      <a:pPr marL="396875" marR="0" indent="-228600">
                        <a:spcBef>
                          <a:spcPts val="0"/>
                        </a:spcBef>
                        <a:spcAft>
                          <a:spcPts val="0"/>
                        </a:spcAft>
                        <a:buFont typeface="Arial" panose="020B0604020202020204" pitchFamily="34" charset="0"/>
                        <a:buChar char="•"/>
                      </a:pPr>
                      <a:r>
                        <a:rPr lang="en-US" sz="1500" b="0" dirty="0" smtClean="0">
                          <a:effectLst/>
                          <a:latin typeface="Arial" panose="020B0604020202020204" pitchFamily="34" charset="0"/>
                          <a:cs typeface="Arial" panose="020B0604020202020204" pitchFamily="34" charset="0"/>
                        </a:rPr>
                        <a:t>with earned income</a:t>
                      </a:r>
                      <a:r>
                        <a:rPr lang="en-US" sz="1500" b="0" baseline="0" dirty="0" smtClean="0">
                          <a:effectLst/>
                          <a:latin typeface="Arial" panose="020B0604020202020204" pitchFamily="34" charset="0"/>
                          <a:cs typeface="Arial" panose="020B0604020202020204" pitchFamily="34" charset="0"/>
                        </a:rPr>
                        <a:t> </a:t>
                      </a:r>
                    </a:p>
                    <a:p>
                      <a:pPr marL="396875" marR="0" indent="-228600">
                        <a:spcBef>
                          <a:spcPts val="0"/>
                        </a:spcBef>
                        <a:spcAft>
                          <a:spcPts val="0"/>
                        </a:spcAft>
                        <a:buFont typeface="Arial" panose="020B0604020202020204" pitchFamily="34" charset="0"/>
                        <a:buChar char="•"/>
                      </a:pPr>
                      <a:r>
                        <a:rPr lang="en-US" sz="1500" b="0" baseline="0" dirty="0" smtClean="0">
                          <a:effectLst/>
                          <a:latin typeface="Arial" panose="020B0604020202020204" pitchFamily="34" charset="0"/>
                          <a:cs typeface="Arial" panose="020B0604020202020204" pitchFamily="34" charset="0"/>
                        </a:rPr>
                        <a:t>average annual wages</a:t>
                      </a:r>
                    </a:p>
                    <a:p>
                      <a:pPr marL="396875" marR="0" indent="-228600">
                        <a:spcBef>
                          <a:spcPts val="0"/>
                        </a:spcBef>
                        <a:spcAft>
                          <a:spcPts val="0"/>
                        </a:spcAft>
                        <a:buFont typeface="Arial" panose="020B0604020202020204" pitchFamily="34" charset="0"/>
                        <a:buChar char="•"/>
                      </a:pPr>
                      <a:r>
                        <a:rPr lang="en-US" sz="1600" b="0" i="0" u="none" strike="noStrike" kern="1200" baseline="0" dirty="0" smtClean="0">
                          <a:solidFill>
                            <a:schemeClr val="lt1"/>
                          </a:solidFill>
                          <a:latin typeface="+mn-lt"/>
                          <a:ea typeface="+mn-ea"/>
                          <a:cs typeface="+mn-cs"/>
                        </a:rPr>
                        <a:t>Annual earnings compared</a:t>
                      </a:r>
                    </a:p>
                    <a:p>
                      <a:pPr marL="396875" indent="-228600"/>
                      <a:r>
                        <a:rPr lang="en-US" sz="1600" b="0" i="0" u="none" strike="noStrike" kern="1200" baseline="0" dirty="0" smtClean="0">
                          <a:solidFill>
                            <a:schemeClr val="lt1"/>
                          </a:solidFill>
                          <a:latin typeface="+mn-lt"/>
                          <a:ea typeface="+mn-ea"/>
                          <a:cs typeface="+mn-cs"/>
                        </a:rPr>
                        <a:t>to all people with disabilities in California.</a:t>
                      </a:r>
                      <a:endParaRPr lang="en-US" sz="1400" b="0" dirty="0" smtClean="0">
                        <a:effectLst/>
                        <a:latin typeface="Arial" panose="020B0604020202020204" pitchFamily="34" charset="0"/>
                        <a:cs typeface="Arial" panose="020B0604020202020204" pitchFamily="34" charset="0"/>
                      </a:endParaRPr>
                    </a:p>
                    <a:p>
                      <a:pPr marL="0" marR="0">
                        <a:spcBef>
                          <a:spcPts val="0"/>
                        </a:spcBef>
                        <a:spcAft>
                          <a:spcPts val="0"/>
                        </a:spcAft>
                      </a:pPr>
                      <a:endParaRPr lang="en-US" sz="1500" b="0" dirty="0">
                        <a:effectLst/>
                        <a:latin typeface="Arial" panose="020B0604020202020204" pitchFamily="34" charset="0"/>
                        <a:cs typeface="Arial" panose="020B0604020202020204" pitchFamily="34" charset="0"/>
                      </a:endParaRPr>
                    </a:p>
                  </a:txBody>
                  <a:tcPr marL="63751" marR="63751"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Employment Development Department (EDD) and</a:t>
                      </a:r>
                    </a:p>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CMF data–percentage of status 2 individuals ages 16-</a:t>
                      </a:r>
                    </a:p>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64 with earned income as reported to EDD.</a:t>
                      </a:r>
                    </a:p>
                    <a:p>
                      <a:pPr marL="0" marR="0">
                        <a:spcBef>
                          <a:spcPts val="0"/>
                        </a:spcBef>
                        <a:spcAft>
                          <a:spcPts val="0"/>
                        </a:spcAft>
                      </a:pPr>
                      <a:endPar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smtClean="0">
                          <a:solidFill>
                            <a:schemeClr val="tx1"/>
                          </a:solidFill>
                          <a:effectLst/>
                          <a:latin typeface="Arial" panose="020B0604020202020204" pitchFamily="34" charset="0"/>
                          <a:cs typeface="Arial" panose="020B0604020202020204" pitchFamily="34" charset="0"/>
                        </a:rPr>
                        <a:t>Employment Specialist will host ongoing trainings for providers and case management, collaborate with DOR and expand LPA, continue employment task force, conduct outreach to transition age, secondary education and adult education.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smtClean="0">
                          <a:solidFill>
                            <a:schemeClr val="tx1"/>
                          </a:solidFill>
                          <a:effectLst/>
                          <a:latin typeface="Arial" panose="020B0604020202020204" pitchFamily="34" charset="0"/>
                          <a:cs typeface="Arial" panose="020B0604020202020204" pitchFamily="34" charset="0"/>
                        </a:rPr>
                        <a:t>Employment Specialist will actively support development of Coordinated Career Pathways program</a:t>
                      </a:r>
                      <a:endPar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Average wages and hours worked for adults engaged in competitive, integrated employment, on behalf of whom incentive payments have been made will increase. </a:t>
                      </a:r>
                    </a:p>
                    <a:p>
                      <a:pPr marL="285750" marR="0" indent="-285750">
                        <a:spcBef>
                          <a:spcPts val="0"/>
                        </a:spcBef>
                        <a:spcAft>
                          <a:spcPts val="0"/>
                        </a:spcAft>
                        <a:buFont typeface="Arial" panose="020B0604020202020204" pitchFamily="34" charset="0"/>
                        <a:buChar char="•"/>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Employment Specialist will work with programs offering Subminimum Wage Employment to transition to at least minimum wage.  Will share information about Coordinated Career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216568" y="108285"/>
            <a:ext cx="6821905"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Employment Measure #1,2,3</a:t>
            </a:r>
            <a:endParaRPr lang="en-US" sz="3600" dirty="0">
              <a:latin typeface="Arial" panose="020B0604020202020204" pitchFamily="34" charset="0"/>
              <a:cs typeface="Arial" panose="020B0604020202020204" pitchFamily="34" charset="0"/>
            </a:endParaRPr>
          </a:p>
        </p:txBody>
      </p:sp>
      <p:pic>
        <p:nvPicPr>
          <p:cNvPr id="6" name="Picture 5"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1745762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31159025"/>
              </p:ext>
            </p:extLst>
          </p:nvPr>
        </p:nvGraphicFramePr>
        <p:xfrm>
          <a:off x="216568" y="1290243"/>
          <a:ext cx="11550316" cy="4773673"/>
        </p:xfrm>
        <a:graphic>
          <a:graphicData uri="http://schemas.openxmlformats.org/drawingml/2006/table">
            <a:tbl>
              <a:tblPr firstRow="1" firstCol="1" bandRow="1">
                <a:tableStyleId>{5C22544A-7EE6-4342-B048-85BDC9FD1C3A}</a:tableStyleId>
              </a:tblPr>
              <a:tblGrid>
                <a:gridCol w="2478506">
                  <a:extLst>
                    <a:ext uri="{9D8B030D-6E8A-4147-A177-3AD203B41FA5}">
                      <a16:colId xmlns:a16="http://schemas.microsoft.com/office/drawing/2014/main" val="20000"/>
                    </a:ext>
                  </a:extLst>
                </a:gridCol>
                <a:gridCol w="2839452">
                  <a:extLst>
                    <a:ext uri="{9D8B030D-6E8A-4147-A177-3AD203B41FA5}">
                      <a16:colId xmlns:a16="http://schemas.microsoft.com/office/drawing/2014/main" val="20001"/>
                    </a:ext>
                  </a:extLst>
                </a:gridCol>
                <a:gridCol w="6232358">
                  <a:extLst>
                    <a:ext uri="{9D8B030D-6E8A-4147-A177-3AD203B41FA5}">
                      <a16:colId xmlns:a16="http://schemas.microsoft.com/office/drawing/2014/main" val="1303025692"/>
                    </a:ext>
                  </a:extLst>
                </a:gridCol>
              </a:tblGrid>
              <a:tr h="1116073">
                <a:tc>
                  <a:txBody>
                    <a:bodyPr/>
                    <a:lstStyle/>
                    <a:p>
                      <a:pPr marL="0" marR="0" algn="ctr">
                        <a:spcBef>
                          <a:spcPts val="0"/>
                        </a:spcBef>
                        <a:spcAft>
                          <a:spcPts val="0"/>
                        </a:spcAft>
                      </a:pPr>
                      <a:r>
                        <a:rPr lang="en-US" sz="1500" b="0" dirty="0" smtClean="0">
                          <a:effectLst/>
                          <a:latin typeface="Arial" panose="020B0604020202020204" pitchFamily="34" charset="0"/>
                          <a:cs typeface="Arial" panose="020B0604020202020204" pitchFamily="34" charset="0"/>
                        </a:rPr>
                        <a:t>Measure </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0" dirty="0" smtClean="0">
                          <a:solidFill>
                            <a:schemeClr val="tx1"/>
                          </a:solidFill>
                          <a:effectLst/>
                          <a:latin typeface="Arial" panose="020B0604020202020204" pitchFamily="34" charset="0"/>
                          <a:cs typeface="Arial" panose="020B0604020202020204" pitchFamily="34" charset="0"/>
                        </a:rPr>
                        <a:t>Data Source</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dirty="0" smtClean="0">
                          <a:latin typeface="Arial" panose="020B0604020202020204" pitchFamily="34" charset="0"/>
                          <a:cs typeface="Arial" panose="020B0604020202020204" pitchFamily="34" charset="0"/>
                        </a:rPr>
                        <a:t>Activities the Regional Center will Employ to Achieve</a:t>
                      </a:r>
                      <a:r>
                        <a:rPr lang="en-US" sz="1500" baseline="0" dirty="0" smtClean="0">
                          <a:latin typeface="Arial" panose="020B0604020202020204" pitchFamily="34" charset="0"/>
                          <a:cs typeface="Arial" panose="020B0604020202020204" pitchFamily="34" charset="0"/>
                        </a:rPr>
                        <a:t> Outcome</a:t>
                      </a:r>
                      <a:endParaRPr lang="en-US" sz="1500" dirty="0">
                        <a:latin typeface="Arial" panose="020B0604020202020204" pitchFamily="34"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343312"/>
                  </a:ext>
                </a:extLst>
              </a:tr>
              <a:tr h="1674109">
                <a:tc>
                  <a:txBody>
                    <a:bodyPr/>
                    <a:lstStyle/>
                    <a:p>
                      <a:r>
                        <a:rPr lang="en-US" sz="1800" b="0" i="0" u="none" strike="noStrike" kern="1200" baseline="0" dirty="0" smtClean="0">
                          <a:solidFill>
                            <a:schemeClr val="lt1"/>
                          </a:solidFill>
                          <a:latin typeface="+mn-lt"/>
                          <a:ea typeface="+mn-ea"/>
                          <a:cs typeface="+mn-cs"/>
                        </a:rPr>
                        <a:t>Number &amp; Percentage of adults who entered in competitive</a:t>
                      </a:r>
                    </a:p>
                    <a:p>
                      <a:r>
                        <a:rPr lang="en-US" sz="1800" b="0" i="0" u="none" strike="noStrike" kern="1200" baseline="0" dirty="0" smtClean="0">
                          <a:solidFill>
                            <a:schemeClr val="lt1"/>
                          </a:solidFill>
                          <a:latin typeface="+mn-lt"/>
                          <a:ea typeface="+mn-ea"/>
                          <a:cs typeface="+mn-cs"/>
                        </a:rPr>
                        <a:t>integrated employment following participation in a</a:t>
                      </a:r>
                    </a:p>
                    <a:p>
                      <a:r>
                        <a:rPr lang="en-US" sz="1800" b="0" i="0" u="none" strike="noStrike" kern="1200" baseline="0" dirty="0" smtClean="0">
                          <a:solidFill>
                            <a:schemeClr val="lt1"/>
                          </a:solidFill>
                          <a:latin typeface="+mn-lt"/>
                          <a:ea typeface="+mn-ea"/>
                          <a:cs typeface="+mn-cs"/>
                        </a:rPr>
                        <a:t>Paid Internship Program.</a:t>
                      </a:r>
                      <a:endParaRPr lang="en-US" sz="1500" b="0" dirty="0">
                        <a:effectLst/>
                        <a:latin typeface="Arial" panose="020B0604020202020204" pitchFamily="34"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collected from service providers by regional</a:t>
                      </a:r>
                    </a:p>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centers per Welfare and Institutions Code (WIC)</a:t>
                      </a:r>
                    </a:p>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section 4870(e).</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spcBef>
                          <a:spcPts val="0"/>
                        </a:spcBef>
                        <a:spcAft>
                          <a:spcPts val="0"/>
                        </a:spcAft>
                        <a:buFont typeface="Arial" panose="020B0604020202020204" pitchFamily="34" charset="0"/>
                        <a:buChar char="•"/>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Employment Specialist will host ongoing trainings for providers and case management, collaborate with Department of Rehabilitation (DOR) and expand Local Partnership Agreements (LPA), continue local employment task force, expand outreach to transition age, secondary education and adult education.  </a:t>
                      </a:r>
                    </a:p>
                    <a:p>
                      <a:pPr marL="285750" marR="0" indent="-285750">
                        <a:spcBef>
                          <a:spcPts val="0"/>
                        </a:spcBef>
                        <a:spcAft>
                          <a:spcPts val="0"/>
                        </a:spcAft>
                        <a:buFont typeface="Arial" panose="020B0604020202020204" pitchFamily="34" charset="0"/>
                        <a:buChar char="•"/>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 will post available staff positions with </a:t>
                      </a:r>
                      <a:r>
                        <a:rPr lang="en-US" sz="1500" b="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HireAble</a:t>
                      </a: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encourage other service agencies and counties to consider hiring people served by RCEB. </a:t>
                      </a:r>
                    </a:p>
                    <a:p>
                      <a:pPr marL="285750" marR="0" indent="-285750">
                        <a:spcBef>
                          <a:spcPts val="0"/>
                        </a:spcBef>
                        <a:spcAft>
                          <a:spcPts val="0"/>
                        </a:spcAft>
                        <a:buFont typeface="Arial" panose="020B0604020202020204" pitchFamily="34" charset="0"/>
                        <a:buChar char="•"/>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 will promote best practices for successful employment for those with intensive needs with supported employment providers.</a:t>
                      </a:r>
                    </a:p>
                    <a:p>
                      <a:pPr marL="285750" marR="0" indent="-285750">
                        <a:spcBef>
                          <a:spcPts val="0"/>
                        </a:spcBef>
                        <a:spcAft>
                          <a:spcPts val="0"/>
                        </a:spcAft>
                        <a:buFont typeface="Arial" panose="020B0604020202020204" pitchFamily="34" charset="0"/>
                        <a:buChar char="•"/>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 will set up </a:t>
                      </a:r>
                      <a:r>
                        <a:rPr lang="en-US" sz="1500" b="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vendorization</a:t>
                      </a: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for Coordinated Career Pathways (CCP) service providers to plan, coordinate, and provide services to individuals exiting work activity programs, subminimum wage settings, or within two years of exiting secondary education to achieve Competitive Integrated Employment. </a:t>
                      </a:r>
                    </a:p>
                    <a:p>
                      <a:pPr marL="0" marR="0">
                        <a:spcBef>
                          <a:spcPts val="0"/>
                        </a:spcBef>
                        <a:spcAft>
                          <a:spcPts val="0"/>
                        </a:spcAft>
                      </a:pP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216568" y="108285"/>
            <a:ext cx="6821905"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Employment Measure #4,5</a:t>
            </a:r>
            <a:endParaRPr lang="en-US" sz="3600" dirty="0">
              <a:latin typeface="Arial" panose="020B0604020202020204" pitchFamily="34" charset="0"/>
              <a:cs typeface="Arial" panose="020B0604020202020204" pitchFamily="34" charset="0"/>
            </a:endParaRPr>
          </a:p>
        </p:txBody>
      </p:sp>
      <p:pic>
        <p:nvPicPr>
          <p:cNvPr id="6" name="Picture 5"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3261268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45440777"/>
              </p:ext>
            </p:extLst>
          </p:nvPr>
        </p:nvGraphicFramePr>
        <p:xfrm>
          <a:off x="216568" y="1651190"/>
          <a:ext cx="11232914" cy="2790182"/>
        </p:xfrm>
        <a:graphic>
          <a:graphicData uri="http://schemas.openxmlformats.org/drawingml/2006/table">
            <a:tbl>
              <a:tblPr firstRow="1" firstCol="1" bandRow="1">
                <a:tableStyleId>{5C22544A-7EE6-4342-B048-85BDC9FD1C3A}</a:tableStyleId>
              </a:tblPr>
              <a:tblGrid>
                <a:gridCol w="3223318">
                  <a:extLst>
                    <a:ext uri="{9D8B030D-6E8A-4147-A177-3AD203B41FA5}">
                      <a16:colId xmlns:a16="http://schemas.microsoft.com/office/drawing/2014/main" val="20000"/>
                    </a:ext>
                  </a:extLst>
                </a:gridCol>
                <a:gridCol w="3512111">
                  <a:extLst>
                    <a:ext uri="{9D8B030D-6E8A-4147-A177-3AD203B41FA5}">
                      <a16:colId xmlns:a16="http://schemas.microsoft.com/office/drawing/2014/main" val="20001"/>
                    </a:ext>
                  </a:extLst>
                </a:gridCol>
                <a:gridCol w="4497485">
                  <a:extLst>
                    <a:ext uri="{9D8B030D-6E8A-4147-A177-3AD203B41FA5}">
                      <a16:colId xmlns:a16="http://schemas.microsoft.com/office/drawing/2014/main" val="1303025692"/>
                    </a:ext>
                  </a:extLst>
                </a:gridCol>
              </a:tblGrid>
              <a:tr h="1116073">
                <a:tc>
                  <a:txBody>
                    <a:bodyPr/>
                    <a:lstStyle/>
                    <a:p>
                      <a:pPr marL="0" marR="0" algn="ctr">
                        <a:spcBef>
                          <a:spcPts val="0"/>
                        </a:spcBef>
                        <a:spcAft>
                          <a:spcPts val="0"/>
                        </a:spcAft>
                      </a:pPr>
                      <a:r>
                        <a:rPr lang="en-US" sz="1500" b="0" dirty="0" smtClean="0">
                          <a:effectLst/>
                          <a:latin typeface="Arial" panose="020B0604020202020204" pitchFamily="34" charset="0"/>
                          <a:cs typeface="Arial" panose="020B0604020202020204" pitchFamily="34" charset="0"/>
                        </a:rPr>
                        <a:t>Measure </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0" dirty="0" smtClean="0">
                          <a:solidFill>
                            <a:schemeClr val="tx1"/>
                          </a:solidFill>
                          <a:effectLst/>
                          <a:latin typeface="Arial" panose="020B0604020202020204" pitchFamily="34" charset="0"/>
                          <a:cs typeface="Arial" panose="020B0604020202020204" pitchFamily="34" charset="0"/>
                        </a:rPr>
                        <a:t>Data Source</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dirty="0" smtClean="0">
                          <a:latin typeface="Arial" panose="020B0604020202020204" pitchFamily="34" charset="0"/>
                          <a:cs typeface="Arial" panose="020B0604020202020204" pitchFamily="34" charset="0"/>
                        </a:rPr>
                        <a:t>Activities the Regional Center will Employ to Achieve</a:t>
                      </a:r>
                      <a:r>
                        <a:rPr lang="en-US" sz="1500" baseline="0" dirty="0" smtClean="0">
                          <a:latin typeface="Arial" panose="020B0604020202020204" pitchFamily="34" charset="0"/>
                          <a:cs typeface="Arial" panose="020B0604020202020204" pitchFamily="34" charset="0"/>
                        </a:rPr>
                        <a:t> Outcome</a:t>
                      </a:r>
                      <a:endParaRPr lang="en-US" sz="1500" dirty="0">
                        <a:latin typeface="Arial" panose="020B0604020202020204" pitchFamily="34"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343312"/>
                  </a:ext>
                </a:extLst>
              </a:tr>
              <a:tr h="1674109">
                <a:tc>
                  <a:txBody>
                    <a:bodyPr/>
                    <a:lstStyle/>
                    <a:p>
                      <a:r>
                        <a:rPr lang="en-US" sz="1800" b="0" i="0" u="none" strike="noStrike" kern="1200" baseline="0" dirty="0" smtClean="0">
                          <a:solidFill>
                            <a:schemeClr val="lt1"/>
                          </a:solidFill>
                          <a:latin typeface="+mn-lt"/>
                          <a:ea typeface="+mn-ea"/>
                          <a:cs typeface="+mn-cs"/>
                        </a:rPr>
                        <a:t>Average hourly or salaried wages and hours worked</a:t>
                      </a:r>
                    </a:p>
                    <a:p>
                      <a:r>
                        <a:rPr lang="en-US" sz="1800" b="0" i="0" u="none" strike="noStrike" kern="1200" baseline="0" dirty="0" smtClean="0">
                          <a:solidFill>
                            <a:schemeClr val="lt1"/>
                          </a:solidFill>
                          <a:latin typeface="+mn-lt"/>
                          <a:ea typeface="+mn-ea"/>
                          <a:cs typeface="+mn-cs"/>
                        </a:rPr>
                        <a:t>per week for adults who participated in a Paid</a:t>
                      </a:r>
                    </a:p>
                    <a:p>
                      <a:r>
                        <a:rPr lang="en-US" sz="1800" b="0" i="0" u="none" strike="noStrike" kern="1200" baseline="0" dirty="0" smtClean="0">
                          <a:solidFill>
                            <a:schemeClr val="lt1"/>
                          </a:solidFill>
                          <a:latin typeface="+mn-lt"/>
                          <a:ea typeface="+mn-ea"/>
                          <a:cs typeface="+mn-cs"/>
                        </a:rPr>
                        <a:t>Internship Program during the prior fiscal year..</a:t>
                      </a:r>
                      <a:endParaRPr lang="en-US" sz="1500" b="0" dirty="0">
                        <a:effectLst/>
                        <a:latin typeface="Arial" panose="020B0604020202020204" pitchFamily="34"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collected from service providers by regional</a:t>
                      </a:r>
                    </a:p>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centers per WIC section 4870(e).</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Employment Specialist will collaborate with DOR and  maintain LPA, continue employment task force.</a:t>
                      </a:r>
                    </a:p>
                    <a:p>
                      <a:pPr marL="0" marR="0">
                        <a:spcBef>
                          <a:spcPts val="0"/>
                        </a:spcBef>
                        <a:spcAft>
                          <a:spcPts val="0"/>
                        </a:spcAft>
                      </a:pPr>
                      <a:endPar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216568" y="108285"/>
            <a:ext cx="6821905"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Employment Measure #6</a:t>
            </a:r>
            <a:endParaRPr lang="en-US" sz="3600" dirty="0">
              <a:latin typeface="Arial" panose="020B0604020202020204" pitchFamily="34" charset="0"/>
              <a:cs typeface="Arial" panose="020B0604020202020204" pitchFamily="34" charset="0"/>
            </a:endParaRPr>
          </a:p>
        </p:txBody>
      </p:sp>
      <p:pic>
        <p:nvPicPr>
          <p:cNvPr id="6" name="Picture 5"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209151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00503175"/>
              </p:ext>
            </p:extLst>
          </p:nvPr>
        </p:nvGraphicFramePr>
        <p:xfrm>
          <a:off x="216568" y="1651190"/>
          <a:ext cx="11232914" cy="2741941"/>
        </p:xfrm>
        <a:graphic>
          <a:graphicData uri="http://schemas.openxmlformats.org/drawingml/2006/table">
            <a:tbl>
              <a:tblPr firstRow="1" firstCol="1" bandRow="1">
                <a:tableStyleId>{5C22544A-7EE6-4342-B048-85BDC9FD1C3A}</a:tableStyleId>
              </a:tblPr>
              <a:tblGrid>
                <a:gridCol w="3223318">
                  <a:extLst>
                    <a:ext uri="{9D8B030D-6E8A-4147-A177-3AD203B41FA5}">
                      <a16:colId xmlns:a16="http://schemas.microsoft.com/office/drawing/2014/main" val="20000"/>
                    </a:ext>
                  </a:extLst>
                </a:gridCol>
                <a:gridCol w="3512111">
                  <a:extLst>
                    <a:ext uri="{9D8B030D-6E8A-4147-A177-3AD203B41FA5}">
                      <a16:colId xmlns:a16="http://schemas.microsoft.com/office/drawing/2014/main" val="20001"/>
                    </a:ext>
                  </a:extLst>
                </a:gridCol>
                <a:gridCol w="4497485">
                  <a:extLst>
                    <a:ext uri="{9D8B030D-6E8A-4147-A177-3AD203B41FA5}">
                      <a16:colId xmlns:a16="http://schemas.microsoft.com/office/drawing/2014/main" val="1303025692"/>
                    </a:ext>
                  </a:extLst>
                </a:gridCol>
              </a:tblGrid>
              <a:tr h="562621">
                <a:tc>
                  <a:txBody>
                    <a:bodyPr/>
                    <a:lstStyle/>
                    <a:p>
                      <a:pPr marL="0" marR="0" algn="ctr">
                        <a:spcBef>
                          <a:spcPts val="0"/>
                        </a:spcBef>
                        <a:spcAft>
                          <a:spcPts val="0"/>
                        </a:spcAft>
                      </a:pPr>
                      <a:r>
                        <a:rPr lang="en-US" sz="1500" b="0" dirty="0" smtClean="0">
                          <a:effectLst/>
                          <a:latin typeface="Arial" panose="020B0604020202020204" pitchFamily="34" charset="0"/>
                          <a:cs typeface="Arial" panose="020B0604020202020204" pitchFamily="34" charset="0"/>
                        </a:rPr>
                        <a:t>Measure </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0" dirty="0" smtClean="0">
                          <a:solidFill>
                            <a:schemeClr val="tx1"/>
                          </a:solidFill>
                          <a:effectLst/>
                          <a:latin typeface="Arial" panose="020B0604020202020204" pitchFamily="34" charset="0"/>
                          <a:cs typeface="Arial" panose="020B0604020202020204" pitchFamily="34" charset="0"/>
                        </a:rPr>
                        <a:t>Data Source</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dirty="0" smtClean="0">
                          <a:latin typeface="Arial" panose="020B0604020202020204" pitchFamily="34" charset="0"/>
                          <a:cs typeface="Arial" panose="020B0604020202020204" pitchFamily="34" charset="0"/>
                        </a:rPr>
                        <a:t>Activities the Regional Center will Employ to Achieve</a:t>
                      </a:r>
                      <a:r>
                        <a:rPr lang="en-US" sz="1500" baseline="0" dirty="0" smtClean="0">
                          <a:latin typeface="Arial" panose="020B0604020202020204" pitchFamily="34" charset="0"/>
                          <a:cs typeface="Arial" panose="020B0604020202020204" pitchFamily="34" charset="0"/>
                        </a:rPr>
                        <a:t> Outcome</a:t>
                      </a:r>
                      <a:endParaRPr lang="en-US" sz="1500" dirty="0">
                        <a:latin typeface="Arial" panose="020B0604020202020204" pitchFamily="34"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343312"/>
                  </a:ext>
                </a:extLst>
              </a:tr>
              <a:tr h="1674109">
                <a:tc>
                  <a:txBody>
                    <a:bodyPr/>
                    <a:lstStyle/>
                    <a:p>
                      <a:r>
                        <a:rPr lang="en-US" sz="1800" b="0" i="0" u="none" strike="noStrike" kern="1200" baseline="0" dirty="0" smtClean="0">
                          <a:solidFill>
                            <a:schemeClr val="lt1"/>
                          </a:solidFill>
                          <a:latin typeface="+mn-lt"/>
                          <a:ea typeface="+mn-ea"/>
                          <a:cs typeface="+mn-cs"/>
                        </a:rPr>
                        <a:t>Average wages and hours worked for adults engaged</a:t>
                      </a:r>
                    </a:p>
                    <a:p>
                      <a:r>
                        <a:rPr lang="en-US" sz="1800" b="0" i="0" u="none" strike="noStrike" kern="1200" baseline="0" dirty="0" smtClean="0">
                          <a:solidFill>
                            <a:schemeClr val="lt1"/>
                          </a:solidFill>
                          <a:latin typeface="+mn-lt"/>
                          <a:ea typeface="+mn-ea"/>
                          <a:cs typeface="+mn-cs"/>
                        </a:rPr>
                        <a:t>in competitive integrated employment on behalf of</a:t>
                      </a:r>
                    </a:p>
                    <a:p>
                      <a:r>
                        <a:rPr lang="en-US" sz="1800" b="0" i="0" u="none" strike="noStrike" kern="1200" baseline="0" dirty="0" smtClean="0">
                          <a:solidFill>
                            <a:schemeClr val="lt1"/>
                          </a:solidFill>
                          <a:latin typeface="+mn-lt"/>
                          <a:ea typeface="+mn-ea"/>
                          <a:cs typeface="+mn-cs"/>
                        </a:rPr>
                        <a:t>whom incentive payments have been made.</a:t>
                      </a:r>
                      <a:endParaRPr lang="en-US" sz="1500" b="0" dirty="0">
                        <a:effectLst/>
                        <a:latin typeface="Arial" panose="020B0604020202020204" pitchFamily="34"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collected from service providers by regional</a:t>
                      </a:r>
                    </a:p>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centers per WIC section 4870(e).</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600" dirty="0" smtClean="0">
                          <a:solidFill>
                            <a:schemeClr val="tx1"/>
                          </a:solidFill>
                        </a:rPr>
                        <a:t>Employment Specialist will work with programs offering Subminimum Wage Employment to transition to at least minimum wage.  Will share information about Coordinated Career Pathways.</a:t>
                      </a:r>
                    </a:p>
                    <a:p>
                      <a:r>
                        <a:rPr lang="en-US" sz="1600" dirty="0" smtClean="0">
                          <a:solidFill>
                            <a:schemeClr val="tx1"/>
                          </a:solidFill>
                        </a:rPr>
                        <a:t>Employment Specialist will partner with the community to develop resources that support training and placement for jobs that pay above minimum wage. </a:t>
                      </a:r>
                    </a:p>
                    <a:p>
                      <a:pPr marL="0" marR="0">
                        <a:spcBef>
                          <a:spcPts val="0"/>
                        </a:spcBef>
                        <a:spcAft>
                          <a:spcPts val="0"/>
                        </a:spcAft>
                      </a:pP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216568" y="108285"/>
            <a:ext cx="6821905"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Employment Measure #7</a:t>
            </a:r>
            <a:endParaRPr lang="en-US" sz="3600" dirty="0">
              <a:latin typeface="Arial" panose="020B0604020202020204" pitchFamily="34" charset="0"/>
              <a:cs typeface="Arial" panose="020B0604020202020204" pitchFamily="34" charset="0"/>
            </a:endParaRPr>
          </a:p>
        </p:txBody>
      </p:sp>
      <p:pic>
        <p:nvPicPr>
          <p:cNvPr id="6" name="Picture 5"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1862253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17951304"/>
              </p:ext>
            </p:extLst>
          </p:nvPr>
        </p:nvGraphicFramePr>
        <p:xfrm>
          <a:off x="216568" y="1651190"/>
          <a:ext cx="11232914" cy="2790182"/>
        </p:xfrm>
        <a:graphic>
          <a:graphicData uri="http://schemas.openxmlformats.org/drawingml/2006/table">
            <a:tbl>
              <a:tblPr firstRow="1" firstCol="1" bandRow="1">
                <a:tableStyleId>{5C22544A-7EE6-4342-B048-85BDC9FD1C3A}</a:tableStyleId>
              </a:tblPr>
              <a:tblGrid>
                <a:gridCol w="3223318">
                  <a:extLst>
                    <a:ext uri="{9D8B030D-6E8A-4147-A177-3AD203B41FA5}">
                      <a16:colId xmlns:a16="http://schemas.microsoft.com/office/drawing/2014/main" val="20000"/>
                    </a:ext>
                  </a:extLst>
                </a:gridCol>
                <a:gridCol w="3512111">
                  <a:extLst>
                    <a:ext uri="{9D8B030D-6E8A-4147-A177-3AD203B41FA5}">
                      <a16:colId xmlns:a16="http://schemas.microsoft.com/office/drawing/2014/main" val="20001"/>
                    </a:ext>
                  </a:extLst>
                </a:gridCol>
                <a:gridCol w="4497485">
                  <a:extLst>
                    <a:ext uri="{9D8B030D-6E8A-4147-A177-3AD203B41FA5}">
                      <a16:colId xmlns:a16="http://schemas.microsoft.com/office/drawing/2014/main" val="1303025692"/>
                    </a:ext>
                  </a:extLst>
                </a:gridCol>
              </a:tblGrid>
              <a:tr h="1116073">
                <a:tc>
                  <a:txBody>
                    <a:bodyPr/>
                    <a:lstStyle/>
                    <a:p>
                      <a:pPr marL="0" marR="0" algn="ctr">
                        <a:spcBef>
                          <a:spcPts val="0"/>
                        </a:spcBef>
                        <a:spcAft>
                          <a:spcPts val="0"/>
                        </a:spcAft>
                      </a:pPr>
                      <a:r>
                        <a:rPr lang="en-US" sz="1500" b="0" dirty="0" smtClean="0">
                          <a:effectLst/>
                          <a:latin typeface="Arial" panose="020B0604020202020204" pitchFamily="34" charset="0"/>
                          <a:cs typeface="Arial" panose="020B0604020202020204" pitchFamily="34" charset="0"/>
                        </a:rPr>
                        <a:t>Measure </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0" dirty="0" smtClean="0">
                          <a:solidFill>
                            <a:schemeClr val="tx1"/>
                          </a:solidFill>
                          <a:effectLst/>
                          <a:latin typeface="Arial" panose="020B0604020202020204" pitchFamily="34" charset="0"/>
                          <a:cs typeface="Arial" panose="020B0604020202020204" pitchFamily="34" charset="0"/>
                        </a:rPr>
                        <a:t>Data Source</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dirty="0" smtClean="0">
                          <a:latin typeface="Arial" panose="020B0604020202020204" pitchFamily="34" charset="0"/>
                          <a:cs typeface="Arial" panose="020B0604020202020204" pitchFamily="34" charset="0"/>
                        </a:rPr>
                        <a:t>Activities the Regional Center will Employ to Achieve</a:t>
                      </a:r>
                      <a:r>
                        <a:rPr lang="en-US" sz="1500" baseline="0" dirty="0" smtClean="0">
                          <a:latin typeface="Arial" panose="020B0604020202020204" pitchFamily="34" charset="0"/>
                          <a:cs typeface="Arial" panose="020B0604020202020204" pitchFamily="34" charset="0"/>
                        </a:rPr>
                        <a:t> Outcome</a:t>
                      </a:r>
                      <a:endParaRPr lang="en-US" sz="1500" dirty="0">
                        <a:latin typeface="Arial" panose="020B0604020202020204" pitchFamily="34"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343312"/>
                  </a:ext>
                </a:extLst>
              </a:tr>
              <a:tr h="1674109">
                <a:tc>
                  <a:txBody>
                    <a:bodyPr/>
                    <a:lstStyle/>
                    <a:p>
                      <a:r>
                        <a:rPr lang="en-US" sz="1800" b="0" i="0" u="none" strike="noStrike" kern="1200" baseline="0" dirty="0" smtClean="0">
                          <a:solidFill>
                            <a:schemeClr val="lt1"/>
                          </a:solidFill>
                          <a:latin typeface="+mn-lt"/>
                          <a:ea typeface="+mn-ea"/>
                          <a:cs typeface="+mn-cs"/>
                        </a:rPr>
                        <a:t>Total number of 30-day, 6-month and 12-month</a:t>
                      </a:r>
                    </a:p>
                    <a:p>
                      <a:r>
                        <a:rPr lang="en-US" sz="1800" b="0" i="0" u="none" strike="noStrike" kern="1200" baseline="0" dirty="0" smtClean="0">
                          <a:solidFill>
                            <a:schemeClr val="lt1"/>
                          </a:solidFill>
                          <a:latin typeface="+mn-lt"/>
                          <a:ea typeface="+mn-ea"/>
                          <a:cs typeface="+mn-cs"/>
                        </a:rPr>
                        <a:t>incentive payments made for the fiscal year.</a:t>
                      </a:r>
                      <a:endParaRPr lang="en-US" sz="1500" b="0" dirty="0">
                        <a:effectLst/>
                        <a:latin typeface="Arial" panose="020B0604020202020204" pitchFamily="34"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kern="1200" baseline="0" dirty="0" smtClean="0">
                          <a:solidFill>
                            <a:schemeClr val="tx1"/>
                          </a:solidFill>
                          <a:latin typeface="+mn-lt"/>
                          <a:ea typeface="+mn-ea"/>
                          <a:cs typeface="+mn-cs"/>
                        </a:rPr>
                        <a:t>Data collected from service providers by regional centers</a:t>
                      </a:r>
                    </a:p>
                    <a:p>
                      <a:r>
                        <a:rPr lang="en-US" sz="1800" b="0" i="0" u="none" strike="noStrike" kern="1200" baseline="0" dirty="0" smtClean="0">
                          <a:solidFill>
                            <a:schemeClr val="tx1"/>
                          </a:solidFill>
                          <a:latin typeface="+mn-lt"/>
                          <a:ea typeface="+mn-ea"/>
                          <a:cs typeface="+mn-cs"/>
                        </a:rPr>
                        <a:t>per WIC section 4870(e).</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Employment Specialist will collaborate with DOR and maintain LPA, continue employment task force, conduct outreach to transition age and secondary education.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216568" y="108285"/>
            <a:ext cx="6821905"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Employment Measure #8</a:t>
            </a:r>
            <a:endParaRPr lang="en-US" sz="3600" dirty="0">
              <a:latin typeface="Arial" panose="020B0604020202020204" pitchFamily="34" charset="0"/>
              <a:cs typeface="Arial" panose="020B0604020202020204" pitchFamily="34" charset="0"/>
            </a:endParaRPr>
          </a:p>
        </p:txBody>
      </p:sp>
      <p:pic>
        <p:nvPicPr>
          <p:cNvPr id="6" name="Picture 5"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679830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94450761"/>
              </p:ext>
            </p:extLst>
          </p:nvPr>
        </p:nvGraphicFramePr>
        <p:xfrm>
          <a:off x="216568" y="1651190"/>
          <a:ext cx="11232914" cy="3704581"/>
        </p:xfrm>
        <a:graphic>
          <a:graphicData uri="http://schemas.openxmlformats.org/drawingml/2006/table">
            <a:tbl>
              <a:tblPr firstRow="1" firstCol="1" bandRow="1">
                <a:tableStyleId>{5C22544A-7EE6-4342-B048-85BDC9FD1C3A}</a:tableStyleId>
              </a:tblPr>
              <a:tblGrid>
                <a:gridCol w="3223318">
                  <a:extLst>
                    <a:ext uri="{9D8B030D-6E8A-4147-A177-3AD203B41FA5}">
                      <a16:colId xmlns:a16="http://schemas.microsoft.com/office/drawing/2014/main" val="20000"/>
                    </a:ext>
                  </a:extLst>
                </a:gridCol>
                <a:gridCol w="3512111">
                  <a:extLst>
                    <a:ext uri="{9D8B030D-6E8A-4147-A177-3AD203B41FA5}">
                      <a16:colId xmlns:a16="http://schemas.microsoft.com/office/drawing/2014/main" val="20001"/>
                    </a:ext>
                  </a:extLst>
                </a:gridCol>
                <a:gridCol w="4497485">
                  <a:extLst>
                    <a:ext uri="{9D8B030D-6E8A-4147-A177-3AD203B41FA5}">
                      <a16:colId xmlns:a16="http://schemas.microsoft.com/office/drawing/2014/main" val="1303025692"/>
                    </a:ext>
                  </a:extLst>
                </a:gridCol>
              </a:tblGrid>
              <a:tr h="504181">
                <a:tc>
                  <a:txBody>
                    <a:bodyPr/>
                    <a:lstStyle/>
                    <a:p>
                      <a:pPr marL="0" marR="0" algn="ctr">
                        <a:spcBef>
                          <a:spcPts val="0"/>
                        </a:spcBef>
                        <a:spcAft>
                          <a:spcPts val="0"/>
                        </a:spcAft>
                      </a:pPr>
                      <a:r>
                        <a:rPr lang="en-US" sz="1500" b="0" dirty="0" smtClean="0">
                          <a:effectLst/>
                          <a:latin typeface="Arial" panose="020B0604020202020204" pitchFamily="34" charset="0"/>
                          <a:cs typeface="Arial" panose="020B0604020202020204" pitchFamily="34" charset="0"/>
                        </a:rPr>
                        <a:t>Measure </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500" b="0" dirty="0" smtClean="0">
                          <a:solidFill>
                            <a:schemeClr val="tx1"/>
                          </a:solidFill>
                          <a:effectLst/>
                          <a:latin typeface="Arial" panose="020B0604020202020204" pitchFamily="34" charset="0"/>
                          <a:cs typeface="Arial" panose="020B0604020202020204" pitchFamily="34" charset="0"/>
                        </a:rPr>
                        <a:t>Data Source</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dirty="0" smtClean="0">
                          <a:latin typeface="Arial" panose="020B0604020202020204" pitchFamily="34" charset="0"/>
                          <a:cs typeface="Arial" panose="020B0604020202020204" pitchFamily="34" charset="0"/>
                        </a:rPr>
                        <a:t>Activities the Regional Center will Employ to Achieve</a:t>
                      </a:r>
                      <a:r>
                        <a:rPr lang="en-US" sz="1500" baseline="0" dirty="0" smtClean="0">
                          <a:latin typeface="Arial" panose="020B0604020202020204" pitchFamily="34" charset="0"/>
                          <a:cs typeface="Arial" panose="020B0604020202020204" pitchFamily="34" charset="0"/>
                        </a:rPr>
                        <a:t> Outcome</a:t>
                      </a:r>
                      <a:endParaRPr lang="en-US" sz="1500" dirty="0">
                        <a:latin typeface="Arial" panose="020B0604020202020204" pitchFamily="34"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343312"/>
                  </a:ext>
                </a:extLst>
              </a:tr>
              <a:tr h="1674109">
                <a:tc>
                  <a:txBody>
                    <a:bodyPr/>
                    <a:lstStyle/>
                    <a:p>
                      <a:r>
                        <a:rPr lang="en-US" sz="1800" b="0" i="0" u="none" strike="noStrike" kern="1200" baseline="0" dirty="0" smtClean="0">
                          <a:solidFill>
                            <a:schemeClr val="lt1"/>
                          </a:solidFill>
                          <a:latin typeface="+mn-lt"/>
                          <a:ea typeface="+mn-ea"/>
                          <a:cs typeface="+mn-cs"/>
                        </a:rPr>
                        <a:t>Percentage of adults who reported having competitive</a:t>
                      </a:r>
                    </a:p>
                    <a:p>
                      <a:r>
                        <a:rPr lang="en-US" sz="1800" b="0" i="0" u="none" strike="noStrike" kern="1200" baseline="0" dirty="0" smtClean="0">
                          <a:solidFill>
                            <a:schemeClr val="lt1"/>
                          </a:solidFill>
                          <a:latin typeface="+mn-lt"/>
                          <a:ea typeface="+mn-ea"/>
                          <a:cs typeface="+mn-cs"/>
                        </a:rPr>
                        <a:t>integrated employment as a goal in their IPP.</a:t>
                      </a:r>
                      <a:endParaRPr lang="en-US" sz="1500" b="0" dirty="0">
                        <a:effectLst/>
                        <a:latin typeface="Arial" panose="020B0604020202020204" pitchFamily="34"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kern="1200" baseline="0" dirty="0" smtClean="0">
                          <a:solidFill>
                            <a:schemeClr val="tx1"/>
                          </a:solidFill>
                          <a:latin typeface="+mn-lt"/>
                          <a:ea typeface="+mn-ea"/>
                          <a:cs typeface="+mn-cs"/>
                        </a:rPr>
                        <a:t>National Core Indicators (NCI) Survey - Yes/No/Don’t</a:t>
                      </a:r>
                    </a:p>
                    <a:p>
                      <a:r>
                        <a:rPr lang="en-US" sz="1800" b="0" i="0" u="none" strike="noStrike" kern="1200" baseline="0" dirty="0" smtClean="0">
                          <a:solidFill>
                            <a:schemeClr val="tx1"/>
                          </a:solidFill>
                          <a:latin typeface="+mn-lt"/>
                          <a:ea typeface="+mn-ea"/>
                          <a:cs typeface="+mn-cs"/>
                        </a:rPr>
                        <a:t>Know</a:t>
                      </a:r>
                    </a:p>
                    <a:p>
                      <a:endParaRPr lang="en-US" sz="1800" b="0" i="0" u="none" strike="noStrike" kern="1200" baseline="0" dirty="0" smtClean="0">
                        <a:solidFill>
                          <a:schemeClr val="tx1"/>
                        </a:solidFill>
                        <a:latin typeface="+mn-lt"/>
                        <a:ea typeface="+mn-ea"/>
                        <a:cs typeface="+mn-cs"/>
                      </a:endParaRPr>
                    </a:p>
                    <a:p>
                      <a:r>
                        <a:rPr lang="en-US" sz="1800" b="0" i="0" u="none" strike="noStrike" kern="1200" baseline="0" dirty="0" smtClean="0">
                          <a:solidFill>
                            <a:schemeClr val="tx1"/>
                          </a:solidFill>
                          <a:latin typeface="+mn-lt"/>
                          <a:ea typeface="+mn-ea"/>
                          <a:cs typeface="+mn-cs"/>
                        </a:rPr>
                        <a:t>Individual has community employment as a goal in</a:t>
                      </a:r>
                    </a:p>
                    <a:p>
                      <a:r>
                        <a:rPr lang="en-US" sz="1800" b="0" i="0" u="none" strike="noStrike" kern="1200" baseline="0" dirty="0" smtClean="0">
                          <a:solidFill>
                            <a:schemeClr val="tx1"/>
                          </a:solidFill>
                          <a:latin typeface="+mn-lt"/>
                          <a:ea typeface="+mn-ea"/>
                          <a:cs typeface="+mn-cs"/>
                        </a:rPr>
                        <a:t>his/her IPP</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IPP and CDER prompts explicitly ask about employment as well as including integrated employment goals as appropriate in the IPP.  </a:t>
                      </a:r>
                    </a:p>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staff are trained on RCEB’s  Employment First Policy </a:t>
                      </a:r>
                    </a:p>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Employment Specialist hosts ongoing trainings for case management and collaborates with community partners to provide training to families and providers on benefits planning and other tools to reach CIE.  </a:t>
                      </a:r>
                    </a:p>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 ‘s transition age teams will be focused on assuring employment first  is at the top of mind for transition age youth</a:t>
                      </a:r>
                    </a:p>
                    <a:p>
                      <a:pPr marL="0" marR="0">
                        <a:spcBef>
                          <a:spcPts val="0"/>
                        </a:spcBef>
                        <a:spcAft>
                          <a:spcPts val="0"/>
                        </a:spcAft>
                      </a:pP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216568" y="108285"/>
            <a:ext cx="6821905"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Employment Measure #9</a:t>
            </a:r>
            <a:endParaRPr lang="en-US" sz="3600" dirty="0">
              <a:latin typeface="Arial" panose="020B0604020202020204" pitchFamily="34" charset="0"/>
              <a:cs typeface="Arial" panose="020B0604020202020204" pitchFamily="34" charset="0"/>
            </a:endParaRPr>
          </a:p>
        </p:txBody>
      </p:sp>
      <p:pic>
        <p:nvPicPr>
          <p:cNvPr id="6" name="Picture 5"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2893426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910" y="129317"/>
            <a:ext cx="9175897" cy="592818"/>
          </a:xfrm>
        </p:spPr>
        <p:txBody>
          <a:bodyPr/>
          <a:lstStyle/>
          <a:p>
            <a:r>
              <a:rPr lang="en-US" sz="4000" dirty="0" smtClean="0">
                <a:solidFill>
                  <a:schemeClr val="bg1"/>
                </a:solidFill>
              </a:rPr>
              <a:t>Agenda</a:t>
            </a:r>
            <a:endParaRPr lang="en-US" sz="4000" dirty="0">
              <a:solidFill>
                <a:schemeClr val="bg1"/>
              </a:solidFill>
            </a:endParaRPr>
          </a:p>
        </p:txBody>
      </p:sp>
      <p:sp>
        <p:nvSpPr>
          <p:cNvPr id="3" name="Content Placeholder 2" descr="Discuss Performance Contracts &#10;Statewide Measures&#10;RCEB Proposed Activities&#10;" title="Agenda"/>
          <p:cNvSpPr>
            <a:spLocks noGrp="1"/>
          </p:cNvSpPr>
          <p:nvPr>
            <p:ph idx="1"/>
          </p:nvPr>
        </p:nvSpPr>
        <p:spPr>
          <a:xfrm>
            <a:off x="295288" y="1630479"/>
            <a:ext cx="5407679" cy="2651044"/>
          </a:xfrm>
        </p:spPr>
        <p:txBody>
          <a:bodyPr/>
          <a:lstStyle/>
          <a:p>
            <a:pPr marL="461963" indent="-461963">
              <a:buFont typeface="Courier New" panose="02070309020205020404" pitchFamily="49" charset="0"/>
              <a:buChar char="o"/>
            </a:pPr>
            <a:r>
              <a:rPr lang="en-US" sz="2400" dirty="0" smtClean="0">
                <a:latin typeface="HELVETICA" panose="020B0604020202020204" pitchFamily="34" charset="0"/>
                <a:ea typeface="Verdana" panose="020B0604030504040204" pitchFamily="34" charset="0"/>
                <a:cs typeface="HELVETICA" panose="020B0604020202020204" pitchFamily="34" charset="0"/>
              </a:rPr>
              <a:t>Introducing the Performance Contract</a:t>
            </a:r>
          </a:p>
          <a:p>
            <a:pPr marL="461963" indent="-461963">
              <a:buFont typeface="Courier New" panose="02070309020205020404" pitchFamily="49" charset="0"/>
              <a:buChar char="o"/>
            </a:pPr>
            <a:r>
              <a:rPr lang="en-US" sz="2400" dirty="0" smtClean="0">
                <a:latin typeface="HELVETICA" panose="020B0604020202020204" pitchFamily="34" charset="0"/>
                <a:ea typeface="Verdana" panose="020B0604030504040204" pitchFamily="34" charset="0"/>
                <a:cs typeface="HELVETICA" panose="020B0604020202020204" pitchFamily="34" charset="0"/>
              </a:rPr>
              <a:t>Statewide Measures</a:t>
            </a:r>
          </a:p>
          <a:p>
            <a:pPr marL="461963" indent="-461963">
              <a:buFont typeface="Courier New" panose="02070309020205020404" pitchFamily="49" charset="0"/>
              <a:buChar char="o"/>
            </a:pPr>
            <a:r>
              <a:rPr lang="en-US" sz="2400" dirty="0" smtClean="0">
                <a:latin typeface="HELVETICA" panose="020B0604020202020204" pitchFamily="34" charset="0"/>
                <a:ea typeface="Verdana" panose="020B0604030504040204" pitchFamily="34" charset="0"/>
                <a:cs typeface="HELVETICA" panose="020B0604020202020204" pitchFamily="34" charset="0"/>
              </a:rPr>
              <a:t>RCEB Proposed Activities</a:t>
            </a:r>
          </a:p>
          <a:p>
            <a:pPr marL="461963" indent="-461963">
              <a:buFont typeface="Courier New" panose="02070309020205020404" pitchFamily="49" charset="0"/>
              <a:buChar char="o"/>
            </a:pPr>
            <a:r>
              <a:rPr lang="en-US" sz="2400" dirty="0" smtClean="0">
                <a:latin typeface="HELVETICA" panose="020B0604020202020204" pitchFamily="34" charset="0"/>
                <a:ea typeface="Verdana" panose="020B0604030504040204" pitchFamily="34" charset="0"/>
                <a:cs typeface="HELVETICA" panose="020B0604020202020204" pitchFamily="34" charset="0"/>
              </a:rPr>
              <a:t>Introduction to Regional Center Performance Measures (RCPM)</a:t>
            </a: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
        <p:nvSpPr>
          <p:cNvPr id="9" name="Rectangle 8" descr="Image that says one word &quot;welcome&quot; in different languages" title="Welcome in Several Languages"/>
          <p:cNvSpPr/>
          <p:nvPr/>
        </p:nvSpPr>
        <p:spPr>
          <a:xfrm>
            <a:off x="5847347" y="842212"/>
            <a:ext cx="6344653" cy="5293894"/>
          </a:xfrm>
          <a:prstGeom prst="rect">
            <a:avLst/>
          </a:prstGeom>
          <a:blipFill dpi="0" rotWithShape="1">
            <a:blip r:embed="rId4">
              <a:alphaModFix amt="86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418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657" y="1213339"/>
            <a:ext cx="6411686" cy="2627792"/>
          </a:xfrm>
        </p:spPr>
        <p:txBody>
          <a:bodyPr/>
          <a:lstStyle/>
          <a:p>
            <a:pPr algn="ctr"/>
            <a:r>
              <a:rPr lang="en-US" dirty="0" smtClean="0"/>
              <a:t>Disparity and Equity in Purchase of Service Measures</a:t>
            </a:r>
            <a:br>
              <a:rPr lang="en-US" dirty="0" smtClean="0"/>
            </a:br>
            <a:r>
              <a:rPr lang="en-US" dirty="0" smtClean="0"/>
              <a:t>(1-7)</a:t>
            </a:r>
            <a:endParaRPr lang="en-US" dirty="0"/>
          </a:p>
        </p:txBody>
      </p:sp>
      <p:pic>
        <p:nvPicPr>
          <p:cNvPr id="4" name="Picture 3" descr="equity – Faster Than 2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6075" y1="79756" x2="26075" y2="79756"/>
                        <a14:foregroundMark x1="30101" y1="79268" x2="30101" y2="79268"/>
                        <a14:foregroundMark x1="66423" y1="82927" x2="66423" y2="82927"/>
                        <a14:foregroundMark x1="74840" y1="79756" x2="74840" y2="79756"/>
                      </a14:backgroundRemoval>
                    </a14:imgEffect>
                  </a14:imgLayer>
                </a14:imgProps>
              </a:ext>
              <a:ext uri="{28A0092B-C50C-407E-A947-70E740481C1C}">
                <a14:useLocalDpi xmlns:a14="http://schemas.microsoft.com/office/drawing/2010/main" val="0"/>
              </a:ext>
            </a:extLst>
          </a:blip>
          <a:stretch>
            <a:fillRect/>
          </a:stretch>
        </p:blipFill>
        <p:spPr>
          <a:xfrm>
            <a:off x="4870172" y="3841129"/>
            <a:ext cx="3010923" cy="2258881"/>
          </a:xfrm>
          <a:prstGeom prst="rect">
            <a:avLst/>
          </a:prstGeom>
        </p:spPr>
      </p:pic>
      <p:pic>
        <p:nvPicPr>
          <p:cNvPr id="5" name="Picture 4" descr="RCEB logo" title="RCEB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1434005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44763413"/>
              </p:ext>
            </p:extLst>
          </p:nvPr>
        </p:nvGraphicFramePr>
        <p:xfrm>
          <a:off x="216568" y="1852862"/>
          <a:ext cx="11790948" cy="2971800"/>
        </p:xfrm>
        <a:graphic>
          <a:graphicData uri="http://schemas.openxmlformats.org/drawingml/2006/table">
            <a:tbl>
              <a:tblPr firstRow="1" firstCol="1" bandRow="1">
                <a:tableStyleId>{5C22544A-7EE6-4342-B048-85BDC9FD1C3A}</a:tableStyleId>
              </a:tblPr>
              <a:tblGrid>
                <a:gridCol w="3003313">
                  <a:extLst>
                    <a:ext uri="{9D8B030D-6E8A-4147-A177-3AD203B41FA5}">
                      <a16:colId xmlns:a16="http://schemas.microsoft.com/office/drawing/2014/main" val="20000"/>
                    </a:ext>
                  </a:extLst>
                </a:gridCol>
                <a:gridCol w="3505773">
                  <a:extLst>
                    <a:ext uri="{9D8B030D-6E8A-4147-A177-3AD203B41FA5}">
                      <a16:colId xmlns:a16="http://schemas.microsoft.com/office/drawing/2014/main" val="2981987857"/>
                    </a:ext>
                  </a:extLst>
                </a:gridCol>
                <a:gridCol w="5281862">
                  <a:extLst>
                    <a:ext uri="{9D8B030D-6E8A-4147-A177-3AD203B41FA5}">
                      <a16:colId xmlns:a16="http://schemas.microsoft.com/office/drawing/2014/main" val="20001"/>
                    </a:ext>
                  </a:extLst>
                </a:gridCol>
              </a:tblGrid>
              <a:tr h="582930">
                <a:tc>
                  <a:txBody>
                    <a:bodyPr/>
                    <a:lstStyle/>
                    <a:p>
                      <a:pPr marL="0" marR="0" algn="ctr">
                        <a:spcBef>
                          <a:spcPts val="0"/>
                        </a:spcBef>
                        <a:spcAft>
                          <a:spcPts val="0"/>
                        </a:spcAft>
                      </a:pPr>
                      <a:r>
                        <a:rPr lang="en-US" sz="1500" b="0" dirty="0" smtClean="0">
                          <a:effectLst/>
                          <a:latin typeface="Arial" panose="020B0604020202020204" pitchFamily="34" charset="0"/>
                          <a:cs typeface="Arial" panose="020B0604020202020204" pitchFamily="34" charset="0"/>
                        </a:rPr>
                        <a:t>Measure</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Source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b="0" dirty="0" smtClean="0">
                          <a:latin typeface="Arial" panose="020B0604020202020204" pitchFamily="34" charset="0"/>
                          <a:cs typeface="Arial" panose="020B0604020202020204" pitchFamily="34" charset="0"/>
                        </a:rPr>
                        <a:t>Activities the Regional Center will Employ to Achieve</a:t>
                      </a:r>
                      <a:r>
                        <a:rPr lang="en-US" sz="1500" b="0" baseline="0" dirty="0" smtClean="0">
                          <a:latin typeface="Arial" panose="020B0604020202020204" pitchFamily="34" charset="0"/>
                          <a:cs typeface="Arial" panose="020B0604020202020204" pitchFamily="34" charset="0"/>
                        </a:rPr>
                        <a:t> Outcome</a:t>
                      </a:r>
                      <a:endParaRPr lang="en-US" sz="1500" b="0" dirty="0" smtClean="0">
                        <a:latin typeface="Arial" panose="020B0604020202020204" pitchFamily="34" charset="0"/>
                        <a:cs typeface="Arial" panose="020B0604020202020204" pitchFamily="34" charset="0"/>
                      </a:endParaRPr>
                    </a:p>
                    <a:p>
                      <a:pPr marL="0" marR="0">
                        <a:spcBef>
                          <a:spcPts val="0"/>
                        </a:spcBef>
                        <a:spcAft>
                          <a:spcPts val="0"/>
                        </a:spcAft>
                      </a:pPr>
                      <a:r>
                        <a:rPr lang="en-US" sz="1500" b="0" dirty="0">
                          <a:solidFill>
                            <a:schemeClr val="tx1"/>
                          </a:solidFill>
                          <a:effectLst/>
                          <a:latin typeface="Arial" panose="020B0604020202020204" pitchFamily="34" charset="0"/>
                          <a:cs typeface="Arial" panose="020B0604020202020204" pitchFamily="34" charset="0"/>
                        </a:rPr>
                        <a:t>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343312"/>
                  </a:ext>
                </a:extLst>
              </a:tr>
              <a:tr h="2076050">
                <a:tc>
                  <a:txBody>
                    <a:bodyPr/>
                    <a:lstStyle/>
                    <a:p>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Indicator showing the relationship between annual</a:t>
                      </a:r>
                    </a:p>
                    <a:p>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authorized services and expenditures by</a:t>
                      </a:r>
                    </a:p>
                    <a:p>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individual’s residence type and race/ethnicity.</a:t>
                      </a:r>
                      <a:endParaRPr lang="en-US" sz="1500" b="0" dirty="0" smtClean="0">
                        <a:effectLst/>
                        <a:latin typeface="Arial" panose="020B0604020202020204" pitchFamily="34"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 fiscal year (FY) purchase of service data and CMF; regional center generated data.</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Analyze purchase of service (POS) data by residence type (e.g., family home, group home, independent living).</a:t>
                      </a:r>
                    </a:p>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Prioritize</a:t>
                      </a:r>
                      <a:r>
                        <a:rPr lang="en-US" sz="15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hiring of bilingual case managers</a:t>
                      </a:r>
                    </a:p>
                    <a:p>
                      <a:pPr marL="285750" marR="0" indent="-285750">
                        <a:spcBef>
                          <a:spcPts val="0"/>
                        </a:spcBef>
                        <a:spcAft>
                          <a:spcPts val="0"/>
                        </a:spcAft>
                        <a:buFont typeface="Courier New" panose="02070309020205020404" pitchFamily="49" charset="0"/>
                        <a:buChar char="o"/>
                      </a:pPr>
                      <a:r>
                        <a:rPr lang="en-US" sz="15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Continue Cultural Competency trainings</a:t>
                      </a:r>
                    </a:p>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Share findings in the regional  Performance Contract updates.</a:t>
                      </a:r>
                    </a:p>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a:t>
                      </a:r>
                      <a:r>
                        <a:rPr lang="en-US" sz="15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to launch in person and virtual Community Listening Sessions with cultural and linguistically appropriate representation of RCEB demographics </a:t>
                      </a:r>
                    </a:p>
                    <a:p>
                      <a:pPr marL="285750" marR="0" indent="-285750">
                        <a:spcBef>
                          <a:spcPts val="0"/>
                        </a:spcBef>
                        <a:spcAft>
                          <a:spcPts val="0"/>
                        </a:spcAft>
                        <a:buFont typeface="Arial" panose="020B0604020202020204" pitchFamily="34" charset="0"/>
                        <a:buChar char="•"/>
                      </a:pP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216568" y="108285"/>
            <a:ext cx="6821905" cy="646331"/>
          </a:xfrm>
          <a:prstGeom prst="rect">
            <a:avLst/>
          </a:prstGeom>
          <a:noFill/>
        </p:spPr>
        <p:txBody>
          <a:bodyPr wrap="square" rtlCol="0">
            <a:spAutoFit/>
          </a:bodyPr>
          <a:lstStyle/>
          <a:p>
            <a:r>
              <a:rPr lang="en-US" sz="3600" dirty="0"/>
              <a:t>Disparity</a:t>
            </a:r>
            <a:r>
              <a:rPr lang="en-US" sz="3600" dirty="0" smtClean="0">
                <a:latin typeface="Arial" panose="020B0604020202020204" pitchFamily="34" charset="0"/>
                <a:cs typeface="Arial" panose="020B0604020202020204" pitchFamily="34" charset="0"/>
              </a:rPr>
              <a:t> Measure #1  </a:t>
            </a:r>
            <a:endParaRPr lang="en-US" sz="3600" dirty="0">
              <a:latin typeface="Arial" panose="020B0604020202020204" pitchFamily="34" charset="0"/>
              <a:cs typeface="Arial" panose="020B0604020202020204" pitchFamily="34" charset="0"/>
            </a:endParaRPr>
          </a:p>
        </p:txBody>
      </p:sp>
      <p:pic>
        <p:nvPicPr>
          <p:cNvPr id="5" name="Picture 4"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3966242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64093667"/>
              </p:ext>
            </p:extLst>
          </p:nvPr>
        </p:nvGraphicFramePr>
        <p:xfrm>
          <a:off x="216568" y="2141619"/>
          <a:ext cx="11790948" cy="2743200"/>
        </p:xfrm>
        <a:graphic>
          <a:graphicData uri="http://schemas.openxmlformats.org/drawingml/2006/table">
            <a:tbl>
              <a:tblPr firstRow="1" firstCol="1" bandRow="1">
                <a:tableStyleId>{5C22544A-7EE6-4342-B048-85BDC9FD1C3A}</a:tableStyleId>
              </a:tblPr>
              <a:tblGrid>
                <a:gridCol w="3003313">
                  <a:extLst>
                    <a:ext uri="{9D8B030D-6E8A-4147-A177-3AD203B41FA5}">
                      <a16:colId xmlns:a16="http://schemas.microsoft.com/office/drawing/2014/main" val="20000"/>
                    </a:ext>
                  </a:extLst>
                </a:gridCol>
                <a:gridCol w="3940648">
                  <a:extLst>
                    <a:ext uri="{9D8B030D-6E8A-4147-A177-3AD203B41FA5}">
                      <a16:colId xmlns:a16="http://schemas.microsoft.com/office/drawing/2014/main" val="2981987857"/>
                    </a:ext>
                  </a:extLst>
                </a:gridCol>
                <a:gridCol w="4846987">
                  <a:extLst>
                    <a:ext uri="{9D8B030D-6E8A-4147-A177-3AD203B41FA5}">
                      <a16:colId xmlns:a16="http://schemas.microsoft.com/office/drawing/2014/main" val="20001"/>
                    </a:ext>
                  </a:extLst>
                </a:gridCol>
              </a:tblGrid>
              <a:tr h="434637">
                <a:tc>
                  <a:txBody>
                    <a:bodyPr/>
                    <a:lstStyle/>
                    <a:p>
                      <a:pPr marL="0" marR="0" algn="ctr">
                        <a:spcBef>
                          <a:spcPts val="0"/>
                        </a:spcBef>
                        <a:spcAft>
                          <a:spcPts val="0"/>
                        </a:spcAft>
                      </a:pPr>
                      <a:r>
                        <a:rPr lang="en-US" sz="1500" b="0" dirty="0" smtClean="0">
                          <a:effectLst/>
                          <a:latin typeface="Arial" panose="020B0604020202020204" pitchFamily="34" charset="0"/>
                          <a:cs typeface="Arial" panose="020B0604020202020204" pitchFamily="34" charset="0"/>
                        </a:rPr>
                        <a:t>Measure</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Source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b="0" dirty="0" smtClean="0">
                          <a:latin typeface="Arial" panose="020B0604020202020204" pitchFamily="34" charset="0"/>
                          <a:cs typeface="Arial" panose="020B0604020202020204" pitchFamily="34" charset="0"/>
                        </a:rPr>
                        <a:t>Activities the Regional Center will Employ to Achieve</a:t>
                      </a:r>
                      <a:r>
                        <a:rPr lang="en-US" sz="1500" b="0" baseline="0" dirty="0" smtClean="0">
                          <a:latin typeface="Arial" panose="020B0604020202020204" pitchFamily="34" charset="0"/>
                          <a:cs typeface="Arial" panose="020B0604020202020204" pitchFamily="34" charset="0"/>
                        </a:rPr>
                        <a:t> Outcome</a:t>
                      </a:r>
                      <a:endParaRPr lang="en-US" sz="1500" b="0" dirty="0" smtClean="0">
                        <a:latin typeface="Arial" panose="020B0604020202020204" pitchFamily="34" charset="0"/>
                        <a:cs typeface="Arial" panose="020B0604020202020204" pitchFamily="34" charset="0"/>
                      </a:endParaRPr>
                    </a:p>
                    <a:p>
                      <a:pPr marL="0" marR="0">
                        <a:spcBef>
                          <a:spcPts val="0"/>
                        </a:spcBef>
                        <a:spcAft>
                          <a:spcPts val="0"/>
                        </a:spcAft>
                      </a:pPr>
                      <a:r>
                        <a:rPr lang="en-US" sz="1500" b="0" dirty="0">
                          <a:solidFill>
                            <a:schemeClr val="tx1"/>
                          </a:solidFill>
                          <a:effectLst/>
                          <a:latin typeface="Arial" panose="020B0604020202020204" pitchFamily="34" charset="0"/>
                          <a:cs typeface="Arial" panose="020B0604020202020204" pitchFamily="34" charset="0"/>
                        </a:rPr>
                        <a:t>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343312"/>
                  </a:ext>
                </a:extLst>
              </a:tr>
              <a:tr h="569496">
                <a:tc>
                  <a:txBody>
                    <a:bodyPr/>
                    <a:lstStyle/>
                    <a:p>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Percent of total annual purchase of service</a:t>
                      </a:r>
                    </a:p>
                    <a:p>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expenditures by individual’s race/ethnicity and age:</a:t>
                      </a:r>
                    </a:p>
                    <a:p>
                      <a:pPr marL="285750" indent="-285750">
                        <a:buFont typeface="Arial" panose="020B0604020202020204" pitchFamily="34" charset="0"/>
                        <a:buChar char="•"/>
                      </a:pPr>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Birth to age two, inclusive</a:t>
                      </a:r>
                    </a:p>
                    <a:p>
                      <a:pPr marL="285750" indent="-285750">
                        <a:buFont typeface="Arial" panose="020B0604020202020204" pitchFamily="34" charset="0"/>
                        <a:buChar char="•"/>
                      </a:pPr>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Age three to 21 years, inclusive</a:t>
                      </a:r>
                    </a:p>
                    <a:p>
                      <a:pPr marL="285750" indent="-285750">
                        <a:buFont typeface="Arial" panose="020B0604020202020204" pitchFamily="34" charset="0"/>
                        <a:buChar char="•"/>
                      </a:pPr>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Age twenty-two and older</a:t>
                      </a:r>
                      <a:endParaRPr lang="en-US" sz="1500" b="0" dirty="0" smtClean="0">
                        <a:effectLst/>
                        <a:latin typeface="Arial" panose="020B0604020202020204" pitchFamily="34"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 FY purchase of service data and CMF.</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 will collect this data and analyze it when received</a:t>
                      </a:r>
                    </a:p>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a:t>
                      </a:r>
                      <a:r>
                        <a:rPr lang="en-US" sz="15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will work with Cultural Competency and Community Engagement team for strategic solutions based on data </a:t>
                      </a:r>
                    </a:p>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a:t>
                      </a:r>
                      <a:r>
                        <a:rPr lang="en-US" sz="15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to launch in-person and  virtual Community Listening Sessions with cultural and linguistically appropriate representation of RCEB demographics </a:t>
                      </a:r>
                      <a:endPar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216568" y="108285"/>
            <a:ext cx="6821905" cy="646331"/>
          </a:xfrm>
          <a:prstGeom prst="rect">
            <a:avLst/>
          </a:prstGeom>
          <a:noFill/>
        </p:spPr>
        <p:txBody>
          <a:bodyPr wrap="square" rtlCol="0">
            <a:spAutoFit/>
          </a:bodyPr>
          <a:lstStyle/>
          <a:p>
            <a:r>
              <a:rPr lang="en-US" sz="3600" dirty="0"/>
              <a:t>Disparity</a:t>
            </a:r>
            <a:r>
              <a:rPr lang="en-US" sz="3600" dirty="0" smtClean="0">
                <a:latin typeface="Arial" panose="020B0604020202020204" pitchFamily="34" charset="0"/>
                <a:cs typeface="Arial" panose="020B0604020202020204" pitchFamily="34" charset="0"/>
              </a:rPr>
              <a:t> Measure #2 </a:t>
            </a:r>
            <a:endParaRPr lang="en-US" sz="3600" dirty="0">
              <a:latin typeface="Arial" panose="020B0604020202020204" pitchFamily="34" charset="0"/>
              <a:cs typeface="Arial" panose="020B0604020202020204" pitchFamily="34" charset="0"/>
            </a:endParaRPr>
          </a:p>
        </p:txBody>
      </p:sp>
      <p:pic>
        <p:nvPicPr>
          <p:cNvPr id="5" name="Picture 4"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3106723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76106344"/>
              </p:ext>
            </p:extLst>
          </p:nvPr>
        </p:nvGraphicFramePr>
        <p:xfrm>
          <a:off x="216568" y="1684422"/>
          <a:ext cx="11790948" cy="2971800"/>
        </p:xfrm>
        <a:graphic>
          <a:graphicData uri="http://schemas.openxmlformats.org/drawingml/2006/table">
            <a:tbl>
              <a:tblPr firstRow="1" firstCol="1" bandRow="1">
                <a:tableStyleId>{5C22544A-7EE6-4342-B048-85BDC9FD1C3A}</a:tableStyleId>
              </a:tblPr>
              <a:tblGrid>
                <a:gridCol w="3003313">
                  <a:extLst>
                    <a:ext uri="{9D8B030D-6E8A-4147-A177-3AD203B41FA5}">
                      <a16:colId xmlns:a16="http://schemas.microsoft.com/office/drawing/2014/main" val="20000"/>
                    </a:ext>
                  </a:extLst>
                </a:gridCol>
                <a:gridCol w="3940648">
                  <a:extLst>
                    <a:ext uri="{9D8B030D-6E8A-4147-A177-3AD203B41FA5}">
                      <a16:colId xmlns:a16="http://schemas.microsoft.com/office/drawing/2014/main" val="2981987857"/>
                    </a:ext>
                  </a:extLst>
                </a:gridCol>
                <a:gridCol w="4846987">
                  <a:extLst>
                    <a:ext uri="{9D8B030D-6E8A-4147-A177-3AD203B41FA5}">
                      <a16:colId xmlns:a16="http://schemas.microsoft.com/office/drawing/2014/main" val="20001"/>
                    </a:ext>
                  </a:extLst>
                </a:gridCol>
              </a:tblGrid>
              <a:tr h="434637">
                <a:tc>
                  <a:txBody>
                    <a:bodyPr/>
                    <a:lstStyle/>
                    <a:p>
                      <a:pPr marL="0" marR="0" algn="ctr">
                        <a:spcBef>
                          <a:spcPts val="0"/>
                        </a:spcBef>
                        <a:spcAft>
                          <a:spcPts val="0"/>
                        </a:spcAft>
                      </a:pPr>
                      <a:r>
                        <a:rPr lang="en-US" sz="1500" b="0" dirty="0" smtClean="0">
                          <a:effectLst/>
                          <a:latin typeface="Arial" panose="020B0604020202020204" pitchFamily="34" charset="0"/>
                          <a:cs typeface="Arial" panose="020B0604020202020204" pitchFamily="34" charset="0"/>
                        </a:rPr>
                        <a:t>Measure</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Source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b="0" dirty="0" smtClean="0">
                          <a:latin typeface="Arial" panose="020B0604020202020204" pitchFamily="34" charset="0"/>
                          <a:cs typeface="Arial" panose="020B0604020202020204" pitchFamily="34" charset="0"/>
                        </a:rPr>
                        <a:t>Activities the Regional Center will Employ to Achieve</a:t>
                      </a:r>
                      <a:r>
                        <a:rPr lang="en-US" sz="1500" b="0" baseline="0" dirty="0" smtClean="0">
                          <a:latin typeface="Arial" panose="020B0604020202020204" pitchFamily="34" charset="0"/>
                          <a:cs typeface="Arial" panose="020B0604020202020204" pitchFamily="34" charset="0"/>
                        </a:rPr>
                        <a:t> Outcome</a:t>
                      </a:r>
                      <a:endParaRPr lang="en-US" sz="1500" b="0" dirty="0" smtClean="0">
                        <a:latin typeface="Arial" panose="020B0604020202020204" pitchFamily="34" charset="0"/>
                        <a:cs typeface="Arial" panose="020B0604020202020204" pitchFamily="34" charset="0"/>
                      </a:endParaRPr>
                    </a:p>
                    <a:p>
                      <a:pPr marL="0" marR="0">
                        <a:spcBef>
                          <a:spcPts val="0"/>
                        </a:spcBef>
                        <a:spcAft>
                          <a:spcPts val="0"/>
                        </a:spcAft>
                      </a:pPr>
                      <a:r>
                        <a:rPr lang="en-US" sz="1500" b="0" dirty="0">
                          <a:solidFill>
                            <a:schemeClr val="tx1"/>
                          </a:solidFill>
                          <a:effectLst/>
                          <a:latin typeface="Arial" panose="020B0604020202020204" pitchFamily="34" charset="0"/>
                          <a:cs typeface="Arial" panose="020B0604020202020204" pitchFamily="34" charset="0"/>
                        </a:rPr>
                        <a:t>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343312"/>
                  </a:ext>
                </a:extLst>
              </a:tr>
              <a:tr h="1876928">
                <a:tc>
                  <a:txBody>
                    <a:bodyPr/>
                    <a:lstStyle/>
                    <a:p>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Number and percent of individuals receiving only</a:t>
                      </a:r>
                    </a:p>
                    <a:p>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case management services by age and</a:t>
                      </a:r>
                    </a:p>
                    <a:p>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race/ethnicity:</a:t>
                      </a:r>
                    </a:p>
                    <a:p>
                      <a:pPr marL="285750" indent="-285750">
                        <a:buFont typeface="Arial" panose="020B0604020202020204" pitchFamily="34" charset="0"/>
                        <a:buChar char="•"/>
                      </a:pPr>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Birth to age two, inclusive</a:t>
                      </a:r>
                    </a:p>
                    <a:p>
                      <a:pPr marL="285750" indent="-285750">
                        <a:buFont typeface="Arial" panose="020B0604020202020204" pitchFamily="34" charset="0"/>
                        <a:buChar char="•"/>
                      </a:pPr>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Age three to 21 years, inclusive</a:t>
                      </a:r>
                    </a:p>
                    <a:p>
                      <a:pPr marL="285750" indent="-285750">
                        <a:buFont typeface="Arial" panose="020B0604020202020204" pitchFamily="34" charset="0"/>
                        <a:buChar char="•"/>
                      </a:pPr>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Age twenty-two and older</a:t>
                      </a:r>
                      <a:endParaRPr lang="en-US" sz="1500" b="0" dirty="0" smtClean="0">
                        <a:effectLst/>
                        <a:latin typeface="Arial" panose="020B0604020202020204" pitchFamily="34"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 FY purchase of service data and regional center caseload data.</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 continues to work with La Familia and the Case Management team that serves our Asian /Pacific Islander communities to identify effective outreach methods in underserved communities</a:t>
                      </a:r>
                    </a:p>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Utilize Language Access and Cultural Competency Funds to identify and support community organizations in the Black/African-American  community that RCEB can partner with to outreach and support individuals and families in the community</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216568" y="108285"/>
            <a:ext cx="6821905"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Disparity Measure #3</a:t>
            </a:r>
            <a:endParaRPr lang="en-US" sz="3600" dirty="0">
              <a:latin typeface="Arial" panose="020B0604020202020204" pitchFamily="34" charset="0"/>
              <a:cs typeface="Arial" panose="020B0604020202020204" pitchFamily="34" charset="0"/>
            </a:endParaRPr>
          </a:p>
        </p:txBody>
      </p:sp>
      <p:pic>
        <p:nvPicPr>
          <p:cNvPr id="5" name="Picture 4"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1937569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74701764"/>
              </p:ext>
            </p:extLst>
          </p:nvPr>
        </p:nvGraphicFramePr>
        <p:xfrm>
          <a:off x="216568" y="2069430"/>
          <a:ext cx="11790948" cy="2057400"/>
        </p:xfrm>
        <a:graphic>
          <a:graphicData uri="http://schemas.openxmlformats.org/drawingml/2006/table">
            <a:tbl>
              <a:tblPr firstRow="1" firstCol="1" bandRow="1">
                <a:tableStyleId>{5C22544A-7EE6-4342-B048-85BDC9FD1C3A}</a:tableStyleId>
              </a:tblPr>
              <a:tblGrid>
                <a:gridCol w="3003313">
                  <a:extLst>
                    <a:ext uri="{9D8B030D-6E8A-4147-A177-3AD203B41FA5}">
                      <a16:colId xmlns:a16="http://schemas.microsoft.com/office/drawing/2014/main" val="20000"/>
                    </a:ext>
                  </a:extLst>
                </a:gridCol>
                <a:gridCol w="3940648">
                  <a:extLst>
                    <a:ext uri="{9D8B030D-6E8A-4147-A177-3AD203B41FA5}">
                      <a16:colId xmlns:a16="http://schemas.microsoft.com/office/drawing/2014/main" val="2981987857"/>
                    </a:ext>
                  </a:extLst>
                </a:gridCol>
                <a:gridCol w="4846987">
                  <a:extLst>
                    <a:ext uri="{9D8B030D-6E8A-4147-A177-3AD203B41FA5}">
                      <a16:colId xmlns:a16="http://schemas.microsoft.com/office/drawing/2014/main" val="20001"/>
                    </a:ext>
                  </a:extLst>
                </a:gridCol>
              </a:tblGrid>
              <a:tr h="434637">
                <a:tc>
                  <a:txBody>
                    <a:bodyPr/>
                    <a:lstStyle/>
                    <a:p>
                      <a:pPr marL="0" marR="0" algn="ctr">
                        <a:spcBef>
                          <a:spcPts val="0"/>
                        </a:spcBef>
                        <a:spcAft>
                          <a:spcPts val="0"/>
                        </a:spcAft>
                      </a:pPr>
                      <a:r>
                        <a:rPr lang="en-US" sz="1500" b="0" dirty="0" smtClean="0">
                          <a:effectLst/>
                          <a:latin typeface="Arial" panose="020B0604020202020204" pitchFamily="34" charset="0"/>
                          <a:cs typeface="Arial" panose="020B0604020202020204" pitchFamily="34" charset="0"/>
                        </a:rPr>
                        <a:t>Measure</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Source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b="0" dirty="0" smtClean="0">
                          <a:latin typeface="Arial" panose="020B0604020202020204" pitchFamily="34" charset="0"/>
                          <a:cs typeface="Arial" panose="020B0604020202020204" pitchFamily="34" charset="0"/>
                        </a:rPr>
                        <a:t>Activities the Regional Center will Employ to Achieve</a:t>
                      </a:r>
                      <a:r>
                        <a:rPr lang="en-US" sz="1500" b="0" baseline="0" dirty="0" smtClean="0">
                          <a:latin typeface="Arial" panose="020B0604020202020204" pitchFamily="34" charset="0"/>
                          <a:cs typeface="Arial" panose="020B0604020202020204" pitchFamily="34" charset="0"/>
                        </a:rPr>
                        <a:t> Outcome</a:t>
                      </a:r>
                      <a:endParaRPr lang="en-US" sz="1500" b="0" dirty="0" smtClean="0">
                        <a:latin typeface="Arial" panose="020B0604020202020204" pitchFamily="34" charset="0"/>
                        <a:cs typeface="Arial" panose="020B0604020202020204" pitchFamily="34" charset="0"/>
                      </a:endParaRPr>
                    </a:p>
                    <a:p>
                      <a:pPr marL="0" marR="0">
                        <a:spcBef>
                          <a:spcPts val="0"/>
                        </a:spcBef>
                        <a:spcAft>
                          <a:spcPts val="0"/>
                        </a:spcAft>
                      </a:pPr>
                      <a:r>
                        <a:rPr lang="en-US" sz="1500" b="0" dirty="0">
                          <a:solidFill>
                            <a:schemeClr val="tx1"/>
                          </a:solidFill>
                          <a:effectLst/>
                          <a:latin typeface="Arial" panose="020B0604020202020204" pitchFamily="34" charset="0"/>
                          <a:cs typeface="Arial" panose="020B0604020202020204" pitchFamily="34" charset="0"/>
                        </a:rPr>
                        <a:t>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343312"/>
                  </a:ext>
                </a:extLst>
              </a:tr>
              <a:tr h="569496">
                <a:tc>
                  <a:txBody>
                    <a:bodyPr/>
                    <a:lstStyle/>
                    <a:p>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Per capita purchase of service expenditures by</a:t>
                      </a:r>
                    </a:p>
                    <a:p>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individual’s primary language (for primary</a:t>
                      </a:r>
                    </a:p>
                    <a:p>
                      <a:r>
                        <a:rPr lang="en-US" sz="1500" b="0" i="0" u="none" strike="noStrike" kern="1200" baseline="0" dirty="0" smtClean="0">
                          <a:solidFill>
                            <a:schemeClr val="lt1"/>
                          </a:solidFill>
                          <a:latin typeface="Arial" panose="020B0604020202020204" pitchFamily="34" charset="0"/>
                          <a:ea typeface="+mn-ea"/>
                          <a:cs typeface="Arial" panose="020B0604020202020204" pitchFamily="34" charset="0"/>
                        </a:rPr>
                        <a:t>languages chosen by 30 or more consumers only).</a:t>
                      </a:r>
                      <a:endParaRPr lang="en-US" sz="1500" b="0" dirty="0" smtClean="0">
                        <a:effectLst/>
                        <a:latin typeface="Arial" panose="020B0604020202020204" pitchFamily="34"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 FY purchase of service data and CMF.</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Translate service information, IPP materials, and service request forms into major languages spoken in</a:t>
                      </a:r>
                      <a:r>
                        <a:rPr lang="en-US" sz="15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RCEB area</a:t>
                      </a:r>
                    </a:p>
                    <a:p>
                      <a:pPr marL="0" marR="0">
                        <a:spcBef>
                          <a:spcPts val="0"/>
                        </a:spcBef>
                        <a:spcAft>
                          <a:spcPts val="0"/>
                        </a:spcAft>
                      </a:pP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216568" y="108285"/>
            <a:ext cx="6821905"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Disparity Measure #4</a:t>
            </a:r>
            <a:endParaRPr lang="en-US" sz="3600" dirty="0">
              <a:latin typeface="Arial" panose="020B0604020202020204" pitchFamily="34" charset="0"/>
              <a:cs typeface="Arial" panose="020B0604020202020204" pitchFamily="34" charset="0"/>
            </a:endParaRPr>
          </a:p>
        </p:txBody>
      </p:sp>
      <p:pic>
        <p:nvPicPr>
          <p:cNvPr id="5" name="Picture 4"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2075632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71340696"/>
              </p:ext>
            </p:extLst>
          </p:nvPr>
        </p:nvGraphicFramePr>
        <p:xfrm>
          <a:off x="216568" y="1951893"/>
          <a:ext cx="11790948" cy="3997262"/>
        </p:xfrm>
        <a:graphic>
          <a:graphicData uri="http://schemas.openxmlformats.org/drawingml/2006/table">
            <a:tbl>
              <a:tblPr firstRow="1" firstCol="1" bandRow="1">
                <a:tableStyleId>{5C22544A-7EE6-4342-B048-85BDC9FD1C3A}</a:tableStyleId>
              </a:tblPr>
              <a:tblGrid>
                <a:gridCol w="3003313">
                  <a:extLst>
                    <a:ext uri="{9D8B030D-6E8A-4147-A177-3AD203B41FA5}">
                      <a16:colId xmlns:a16="http://schemas.microsoft.com/office/drawing/2014/main" val="20000"/>
                    </a:ext>
                  </a:extLst>
                </a:gridCol>
                <a:gridCol w="3940648">
                  <a:extLst>
                    <a:ext uri="{9D8B030D-6E8A-4147-A177-3AD203B41FA5}">
                      <a16:colId xmlns:a16="http://schemas.microsoft.com/office/drawing/2014/main" val="2981987857"/>
                    </a:ext>
                  </a:extLst>
                </a:gridCol>
                <a:gridCol w="4846987">
                  <a:extLst>
                    <a:ext uri="{9D8B030D-6E8A-4147-A177-3AD203B41FA5}">
                      <a16:colId xmlns:a16="http://schemas.microsoft.com/office/drawing/2014/main" val="20001"/>
                    </a:ext>
                  </a:extLst>
                </a:gridCol>
              </a:tblGrid>
              <a:tr h="434637">
                <a:tc>
                  <a:txBody>
                    <a:bodyPr/>
                    <a:lstStyle/>
                    <a:p>
                      <a:pPr marL="0" marR="0" algn="ctr">
                        <a:spcBef>
                          <a:spcPts val="0"/>
                        </a:spcBef>
                        <a:spcAft>
                          <a:spcPts val="0"/>
                        </a:spcAft>
                      </a:pPr>
                      <a:r>
                        <a:rPr lang="en-US" sz="1500" b="0" dirty="0" smtClean="0">
                          <a:effectLst/>
                          <a:latin typeface="Arial" panose="020B0604020202020204" pitchFamily="34" charset="0"/>
                          <a:cs typeface="Arial" panose="020B0604020202020204" pitchFamily="34" charset="0"/>
                        </a:rPr>
                        <a:t>Measure</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Source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b="0" dirty="0" smtClean="0">
                          <a:latin typeface="Arial" panose="020B0604020202020204" pitchFamily="34" charset="0"/>
                          <a:cs typeface="Arial" panose="020B0604020202020204" pitchFamily="34" charset="0"/>
                        </a:rPr>
                        <a:t>Activities the Regional Center will Employ to Achieve</a:t>
                      </a:r>
                      <a:r>
                        <a:rPr lang="en-US" sz="1500" b="0" baseline="0" dirty="0" smtClean="0">
                          <a:latin typeface="Arial" panose="020B0604020202020204" pitchFamily="34" charset="0"/>
                          <a:cs typeface="Arial" panose="020B0604020202020204" pitchFamily="34" charset="0"/>
                        </a:rPr>
                        <a:t> Outcome</a:t>
                      </a:r>
                      <a:endParaRPr lang="en-US" sz="1500" b="0" dirty="0" smtClean="0">
                        <a:latin typeface="Arial" panose="020B0604020202020204" pitchFamily="34" charset="0"/>
                        <a:cs typeface="Arial" panose="020B0604020202020204" pitchFamily="34" charset="0"/>
                      </a:endParaRPr>
                    </a:p>
                    <a:p>
                      <a:pPr marL="0" marR="0">
                        <a:spcBef>
                          <a:spcPts val="0"/>
                        </a:spcBef>
                        <a:spcAft>
                          <a:spcPts val="0"/>
                        </a:spcAft>
                      </a:pPr>
                      <a:r>
                        <a:rPr lang="en-US" sz="1500" b="0" dirty="0">
                          <a:solidFill>
                            <a:schemeClr val="tx1"/>
                          </a:solidFill>
                          <a:effectLst/>
                          <a:latin typeface="Arial" panose="020B0604020202020204" pitchFamily="34" charset="0"/>
                          <a:cs typeface="Arial" panose="020B0604020202020204" pitchFamily="34" charset="0"/>
                        </a:rPr>
                        <a:t>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343312"/>
                  </a:ext>
                </a:extLst>
              </a:tr>
              <a:tr h="3311462">
                <a:tc>
                  <a:txBody>
                    <a:bodyPr/>
                    <a:lstStyle/>
                    <a:p>
                      <a:r>
                        <a:rPr lang="en-US" sz="1600" dirty="0" smtClean="0"/>
                        <a:t>Number and percent of individuals, by race/ethnicity, who are satisfied with the services and supports received by the family and family member.</a:t>
                      </a:r>
                      <a:endParaRPr lang="en-US" sz="1500" b="0" dirty="0" smtClean="0">
                        <a:effectLst/>
                        <a:latin typeface="Arial" panose="020B0604020202020204" pitchFamily="34"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 FY purchase of </a:t>
                      </a:r>
                      <a:r>
                        <a:rPr lang="en-US" sz="1500" b="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sNCI</a:t>
                      </a: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data:</a:t>
                      </a:r>
                    </a:p>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Child Family Survey: FY 18/19 Adult Family Survey: FY 19/20 Family Guardian Survey: FY 19/20ervice data and CMF.</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 continues to work with La </a:t>
                      </a:r>
                      <a:r>
                        <a:rPr lang="en-US" sz="1500" b="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Familia</a:t>
                      </a: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the Case Management team that serves our Asian /Pacific Islander communities to identify effective outreach methods in underserved communities.</a:t>
                      </a:r>
                    </a:p>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Utilize Language Access and Cultural Competency Funds to identify and support community organizations in the Black/African-American Community that RCEB can collaborate with to outreach to and support individuals and families in the community.</a:t>
                      </a:r>
                    </a:p>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Support local community based organizations with participation in events, provision of data, and other needs in their targeted outreach to underserved communities as part of disparity grants.</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216568" y="108285"/>
            <a:ext cx="6821905"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Disparity Measure # 5</a:t>
            </a:r>
            <a:endParaRPr lang="en-US" sz="3600" dirty="0">
              <a:latin typeface="Arial" panose="020B0604020202020204" pitchFamily="34" charset="0"/>
              <a:cs typeface="Arial" panose="020B0604020202020204" pitchFamily="34" charset="0"/>
            </a:endParaRPr>
          </a:p>
        </p:txBody>
      </p:sp>
      <p:pic>
        <p:nvPicPr>
          <p:cNvPr id="5" name="Picture 4"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2605813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94203098"/>
              </p:ext>
            </p:extLst>
          </p:nvPr>
        </p:nvGraphicFramePr>
        <p:xfrm>
          <a:off x="216568" y="1211014"/>
          <a:ext cx="11790948" cy="1828800"/>
        </p:xfrm>
        <a:graphic>
          <a:graphicData uri="http://schemas.openxmlformats.org/drawingml/2006/table">
            <a:tbl>
              <a:tblPr firstRow="1" firstCol="1" bandRow="1">
                <a:tableStyleId>{5C22544A-7EE6-4342-B048-85BDC9FD1C3A}</a:tableStyleId>
              </a:tblPr>
              <a:tblGrid>
                <a:gridCol w="3003313">
                  <a:extLst>
                    <a:ext uri="{9D8B030D-6E8A-4147-A177-3AD203B41FA5}">
                      <a16:colId xmlns:a16="http://schemas.microsoft.com/office/drawing/2014/main" val="20000"/>
                    </a:ext>
                  </a:extLst>
                </a:gridCol>
                <a:gridCol w="2266519">
                  <a:extLst>
                    <a:ext uri="{9D8B030D-6E8A-4147-A177-3AD203B41FA5}">
                      <a16:colId xmlns:a16="http://schemas.microsoft.com/office/drawing/2014/main" val="2981987857"/>
                    </a:ext>
                  </a:extLst>
                </a:gridCol>
                <a:gridCol w="6521116">
                  <a:extLst>
                    <a:ext uri="{9D8B030D-6E8A-4147-A177-3AD203B41FA5}">
                      <a16:colId xmlns:a16="http://schemas.microsoft.com/office/drawing/2014/main" val="20001"/>
                    </a:ext>
                  </a:extLst>
                </a:gridCol>
              </a:tblGrid>
              <a:tr h="434637">
                <a:tc>
                  <a:txBody>
                    <a:bodyPr/>
                    <a:lstStyle/>
                    <a:p>
                      <a:pPr marL="0" marR="0" algn="ctr">
                        <a:spcBef>
                          <a:spcPts val="0"/>
                        </a:spcBef>
                        <a:spcAft>
                          <a:spcPts val="0"/>
                        </a:spcAft>
                      </a:pPr>
                      <a:r>
                        <a:rPr lang="en-US" sz="1500" b="0" dirty="0" smtClean="0">
                          <a:effectLst/>
                          <a:latin typeface="Arial" panose="020B0604020202020204" pitchFamily="34" charset="0"/>
                          <a:cs typeface="Arial" panose="020B0604020202020204" pitchFamily="34" charset="0"/>
                        </a:rPr>
                        <a:t>Measure</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Source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b="0" dirty="0" smtClean="0">
                          <a:latin typeface="Arial" panose="020B0604020202020204" pitchFamily="34" charset="0"/>
                          <a:cs typeface="Arial" panose="020B0604020202020204" pitchFamily="34" charset="0"/>
                        </a:rPr>
                        <a:t>Activities the Regional Center will Employ to Achieve</a:t>
                      </a:r>
                      <a:r>
                        <a:rPr lang="en-US" sz="1500" b="0" baseline="0" dirty="0" smtClean="0">
                          <a:latin typeface="Arial" panose="020B0604020202020204" pitchFamily="34" charset="0"/>
                          <a:cs typeface="Arial" panose="020B0604020202020204" pitchFamily="34" charset="0"/>
                        </a:rPr>
                        <a:t> Outcome</a:t>
                      </a:r>
                      <a:endParaRPr lang="en-US" sz="1500" b="0" dirty="0" smtClean="0">
                        <a:latin typeface="Arial" panose="020B0604020202020204" pitchFamily="34" charset="0"/>
                        <a:cs typeface="Arial" panose="020B0604020202020204" pitchFamily="34" charset="0"/>
                      </a:endParaRPr>
                    </a:p>
                    <a:p>
                      <a:pPr marL="0" marR="0">
                        <a:spcBef>
                          <a:spcPts val="0"/>
                        </a:spcBef>
                        <a:spcAft>
                          <a:spcPts val="0"/>
                        </a:spcAft>
                      </a:pPr>
                      <a:r>
                        <a:rPr lang="en-US" sz="1500" b="0" dirty="0">
                          <a:solidFill>
                            <a:schemeClr val="tx1"/>
                          </a:solidFill>
                          <a:effectLst/>
                          <a:latin typeface="Arial" panose="020B0604020202020204" pitchFamily="34" charset="0"/>
                          <a:cs typeface="Arial" panose="020B0604020202020204" pitchFamily="34" charset="0"/>
                        </a:rPr>
                        <a:t>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343312"/>
                  </a:ext>
                </a:extLst>
              </a:tr>
              <a:tr h="569496">
                <a:tc>
                  <a:txBody>
                    <a:bodyPr/>
                    <a:lstStyle/>
                    <a:p>
                      <a:r>
                        <a:rPr lang="en-US" sz="1600" dirty="0" smtClean="0"/>
                        <a:t>Number and percent of individuals, by race/ethnicity, whose IPP/IFSP includes all of the services and supports needed.</a:t>
                      </a:r>
                      <a:endParaRPr lang="en-US" sz="1500" b="0" dirty="0" smtClean="0">
                        <a:effectLst/>
                        <a:latin typeface="Arial" panose="020B0604020202020204" pitchFamily="34"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NCI data:</a:t>
                      </a:r>
                    </a:p>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Child Family Survey: FY 18/19 Adult Family Survey: FY 19/20 Family Guardian Survey: FY 19/20</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 will continue to send current IPP/IFSP surveys.</a:t>
                      </a:r>
                    </a:p>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 will review and act on issues raised in surveys that are both individual and systemic.</a:t>
                      </a:r>
                    </a:p>
                    <a:p>
                      <a:pPr marL="285750" marR="0" indent="-285750">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 will transition to reviewing data from the new satisfaction surveys that DDS will begin to send for areas in which to take action to improve satisfaction.</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216568" y="108285"/>
            <a:ext cx="6821905"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Disparity Measure # 6</a:t>
            </a:r>
            <a:endParaRPr lang="en-US" sz="3600" dirty="0">
              <a:latin typeface="Arial" panose="020B0604020202020204" pitchFamily="34" charset="0"/>
              <a:cs typeface="Arial" panose="020B0604020202020204" pitchFamily="34" charset="0"/>
            </a:endParaRPr>
          </a:p>
        </p:txBody>
      </p:sp>
      <p:pic>
        <p:nvPicPr>
          <p:cNvPr id="5" name="Picture 4"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1989683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50741727"/>
              </p:ext>
            </p:extLst>
          </p:nvPr>
        </p:nvGraphicFramePr>
        <p:xfrm>
          <a:off x="216568" y="1143000"/>
          <a:ext cx="11790948" cy="4343400"/>
        </p:xfrm>
        <a:graphic>
          <a:graphicData uri="http://schemas.openxmlformats.org/drawingml/2006/table">
            <a:tbl>
              <a:tblPr firstRow="1" firstCol="1" bandRow="1">
                <a:tableStyleId>{5C22544A-7EE6-4342-B048-85BDC9FD1C3A}</a:tableStyleId>
              </a:tblPr>
              <a:tblGrid>
                <a:gridCol w="2321359">
                  <a:extLst>
                    <a:ext uri="{9D8B030D-6E8A-4147-A177-3AD203B41FA5}">
                      <a16:colId xmlns:a16="http://schemas.microsoft.com/office/drawing/2014/main" val="20000"/>
                    </a:ext>
                  </a:extLst>
                </a:gridCol>
                <a:gridCol w="2130892">
                  <a:extLst>
                    <a:ext uri="{9D8B030D-6E8A-4147-A177-3AD203B41FA5}">
                      <a16:colId xmlns:a16="http://schemas.microsoft.com/office/drawing/2014/main" val="2981987857"/>
                    </a:ext>
                  </a:extLst>
                </a:gridCol>
                <a:gridCol w="7338697">
                  <a:extLst>
                    <a:ext uri="{9D8B030D-6E8A-4147-A177-3AD203B41FA5}">
                      <a16:colId xmlns:a16="http://schemas.microsoft.com/office/drawing/2014/main" val="20001"/>
                    </a:ext>
                  </a:extLst>
                </a:gridCol>
              </a:tblGrid>
              <a:tr h="434637">
                <a:tc>
                  <a:txBody>
                    <a:bodyPr/>
                    <a:lstStyle/>
                    <a:p>
                      <a:pPr marL="0" marR="0" algn="ctr">
                        <a:spcBef>
                          <a:spcPts val="0"/>
                        </a:spcBef>
                        <a:spcAft>
                          <a:spcPts val="0"/>
                        </a:spcAft>
                      </a:pPr>
                      <a:r>
                        <a:rPr lang="en-US" sz="1500" b="0" dirty="0" smtClean="0">
                          <a:effectLst/>
                          <a:latin typeface="Arial" panose="020B0604020202020204" pitchFamily="34" charset="0"/>
                          <a:cs typeface="Arial" panose="020B0604020202020204" pitchFamily="34" charset="0"/>
                        </a:rPr>
                        <a:t>Measure</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Source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b="0" dirty="0" smtClean="0">
                          <a:latin typeface="Arial" panose="020B0604020202020204" pitchFamily="34" charset="0"/>
                          <a:cs typeface="Arial" panose="020B0604020202020204" pitchFamily="34" charset="0"/>
                        </a:rPr>
                        <a:t>Activities the Regional Center will Employ to Achieve</a:t>
                      </a:r>
                      <a:r>
                        <a:rPr lang="en-US" sz="1500" b="0" baseline="0" dirty="0" smtClean="0">
                          <a:latin typeface="Arial" panose="020B0604020202020204" pitchFamily="34" charset="0"/>
                          <a:cs typeface="Arial" panose="020B0604020202020204" pitchFamily="34" charset="0"/>
                        </a:rPr>
                        <a:t> Outcome</a:t>
                      </a:r>
                      <a:endParaRPr lang="en-US" sz="1500" b="0" dirty="0" smtClean="0">
                        <a:latin typeface="Arial" panose="020B0604020202020204" pitchFamily="34" charset="0"/>
                        <a:cs typeface="Arial" panose="020B0604020202020204" pitchFamily="34" charset="0"/>
                      </a:endParaRPr>
                    </a:p>
                    <a:p>
                      <a:pPr marL="0" marR="0">
                        <a:spcBef>
                          <a:spcPts val="0"/>
                        </a:spcBef>
                        <a:spcAft>
                          <a:spcPts val="0"/>
                        </a:spcAft>
                      </a:pPr>
                      <a:r>
                        <a:rPr lang="en-US" sz="1500" b="0" dirty="0">
                          <a:solidFill>
                            <a:schemeClr val="tx1"/>
                          </a:solidFill>
                          <a:effectLst/>
                          <a:latin typeface="Arial" panose="020B0604020202020204" pitchFamily="34" charset="0"/>
                          <a:cs typeface="Arial" panose="020B0604020202020204" pitchFamily="34" charset="0"/>
                        </a:rPr>
                        <a:t> </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4343312"/>
                  </a:ext>
                </a:extLst>
              </a:tr>
              <a:tr h="569496">
                <a:tc>
                  <a:txBody>
                    <a:bodyPr/>
                    <a:lstStyle/>
                    <a:p>
                      <a:r>
                        <a:rPr lang="en-US" sz="1600" dirty="0" smtClean="0"/>
                        <a:t>Number and percent of families, by race/ethnicity, who report that services have made a difference in helping keep their family member at home</a:t>
                      </a:r>
                      <a:endParaRPr lang="en-US" sz="1500" b="0" dirty="0" smtClean="0">
                        <a:effectLst/>
                        <a:latin typeface="Arial" panose="020B0604020202020204" pitchFamily="34" charset="0"/>
                        <a:cs typeface="Arial" panose="020B0604020202020204" pitchFamily="34" charset="0"/>
                      </a:endParaRPr>
                    </a:p>
                  </a:txBody>
                  <a:tcPr marL="63751" marR="63751"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NCI data:</a:t>
                      </a:r>
                    </a:p>
                    <a:p>
                      <a:pPr marL="0" marR="0">
                        <a:spcBef>
                          <a:spcPts val="0"/>
                        </a:spcBef>
                        <a:spcAft>
                          <a:spcPts val="0"/>
                        </a:spcAft>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Child Family Survey: FY 18/19 Adult Family Survey: FY 19/20</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 will continue to hire bilingual, bicultural staff.</a:t>
                      </a:r>
                    </a:p>
                    <a:p>
                      <a:pPr marL="285750" marR="0" indent="-285750" algn="l">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Continue to support efforts so providers can identify staff who are</a:t>
                      </a:r>
                      <a:r>
                        <a:rPr lang="en-US" sz="15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bilingual and bicultural. As soon as the bilingual stipends for staff of providers are introduced, extend trainings and supports to providers to utilize.</a:t>
                      </a:r>
                    </a:p>
                    <a:p>
                      <a:pPr marL="285750" marR="0" indent="-285750" algn="l">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Continue development of supports to provide effective communication access for those who use ASL.</a:t>
                      </a:r>
                    </a:p>
                    <a:p>
                      <a:pPr marL="285750" marR="0" indent="-285750" algn="l">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 has opened California’s first DEAF+ (Deaf Plus) home specifically designed for those who are Deaf/Hard of Hearing.</a:t>
                      </a:r>
                    </a:p>
                    <a:p>
                      <a:pPr marL="285750" marR="0" indent="-285750" algn="l">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Translate Informational material distributed by RCEB into threshold</a:t>
                      </a:r>
                    </a:p>
                    <a:p>
                      <a:pPr marL="285750" marR="0" indent="-285750" algn="l">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languages in our community.</a:t>
                      </a:r>
                    </a:p>
                    <a:p>
                      <a:pPr marL="285750" marR="0" indent="-285750" algn="l">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 will utilize Language Access and Cultural Competency Funds to assess the need for translation into additional languages.</a:t>
                      </a:r>
                    </a:p>
                    <a:p>
                      <a:pPr marL="285750" marR="0" indent="-285750" algn="l">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 Spanish translation at all public meetings and individuals and families can request translation and interpretation in other languages with advance notice</a:t>
                      </a:r>
                    </a:p>
                    <a:p>
                      <a:pPr marL="285750" marR="0" indent="-285750" algn="l">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Support efforts to increase language access within the self determination</a:t>
                      </a:r>
                    </a:p>
                    <a:p>
                      <a:pPr marL="285750" marR="0" indent="-285750" algn="l">
                        <a:spcBef>
                          <a:spcPts val="0"/>
                        </a:spcBef>
                        <a:spcAft>
                          <a:spcPts val="0"/>
                        </a:spcAft>
                        <a:buFont typeface="Courier New" panose="02070309020205020404" pitchFamily="49" charset="0"/>
                        <a:buChar char="o"/>
                      </a:pPr>
                      <a:r>
                        <a:rPr lang="en-US" sz="15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program through translation, identification of bilingual bicultural independent facilitators and in Financial Management Service agencies</a:t>
                      </a:r>
                      <a:endParaRPr lang="en-US" sz="15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216568" y="108285"/>
            <a:ext cx="6821905"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Disparity Measure # 7</a:t>
            </a:r>
            <a:endParaRPr lang="en-US" sz="3600" dirty="0">
              <a:latin typeface="Arial" panose="020B0604020202020204" pitchFamily="34" charset="0"/>
              <a:cs typeface="Arial" panose="020B0604020202020204" pitchFamily="34" charset="0"/>
            </a:endParaRPr>
          </a:p>
        </p:txBody>
      </p:sp>
      <p:pic>
        <p:nvPicPr>
          <p:cNvPr id="5" name="Picture 4"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1689748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557" y="2254310"/>
            <a:ext cx="6970295" cy="1325563"/>
          </a:xfrm>
        </p:spPr>
        <p:txBody>
          <a:bodyPr/>
          <a:lstStyle/>
          <a:p>
            <a:pPr algn="ctr"/>
            <a:r>
              <a:rPr lang="en-US" dirty="0" smtClean="0"/>
              <a:t>COMPLIANCE MEASURES</a:t>
            </a:r>
            <a:br>
              <a:rPr lang="en-US" dirty="0" smtClean="0"/>
            </a:br>
            <a:r>
              <a:rPr lang="en-US" dirty="0" smtClean="0"/>
              <a:t>(1-5)</a:t>
            </a:r>
            <a:endParaRPr lang="en-US" dirty="0"/>
          </a:p>
        </p:txBody>
      </p:sp>
      <p:pic>
        <p:nvPicPr>
          <p:cNvPr id="4" name="Picture 3" descr="California Labor Law Inform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158" y="3579873"/>
            <a:ext cx="2502568" cy="2502568"/>
          </a:xfrm>
          <a:prstGeom prst="rect">
            <a:avLst/>
          </a:prstGeom>
        </p:spPr>
      </p:pic>
      <p:pic>
        <p:nvPicPr>
          <p:cNvPr id="5" name="Picture 4"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193604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21780756"/>
              </p:ext>
            </p:extLst>
          </p:nvPr>
        </p:nvGraphicFramePr>
        <p:xfrm>
          <a:off x="216568" y="1828799"/>
          <a:ext cx="11790947" cy="3452043"/>
        </p:xfrm>
        <a:graphic>
          <a:graphicData uri="http://schemas.openxmlformats.org/drawingml/2006/table">
            <a:tbl>
              <a:tblPr firstRow="1" firstCol="1" bandRow="1">
                <a:tableStyleId>{5C22544A-7EE6-4342-B048-85BDC9FD1C3A}</a:tableStyleId>
              </a:tblPr>
              <a:tblGrid>
                <a:gridCol w="4186990">
                  <a:extLst>
                    <a:ext uri="{9D8B030D-6E8A-4147-A177-3AD203B41FA5}">
                      <a16:colId xmlns:a16="http://schemas.microsoft.com/office/drawing/2014/main" val="20000"/>
                    </a:ext>
                  </a:extLst>
                </a:gridCol>
                <a:gridCol w="7603957">
                  <a:extLst>
                    <a:ext uri="{9D8B030D-6E8A-4147-A177-3AD203B41FA5}">
                      <a16:colId xmlns:a16="http://schemas.microsoft.com/office/drawing/2014/main" val="20001"/>
                    </a:ext>
                  </a:extLst>
                </a:gridCol>
              </a:tblGrid>
              <a:tr h="561170">
                <a:tc>
                  <a:txBody>
                    <a:bodyPr/>
                    <a:lstStyle/>
                    <a:p>
                      <a:pPr marL="0" marR="0" algn="ctr">
                        <a:spcBef>
                          <a:spcPts val="0"/>
                        </a:spcBef>
                        <a:spcAft>
                          <a:spcPts val="0"/>
                        </a:spcAft>
                      </a:pPr>
                      <a:r>
                        <a:rPr lang="en-US" sz="2400" b="0" dirty="0">
                          <a:effectLst/>
                        </a:rPr>
                        <a:t>Measure</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0" dirty="0">
                          <a:solidFill>
                            <a:schemeClr val="tx1"/>
                          </a:solidFill>
                          <a:effectLst/>
                        </a:rPr>
                        <a:t>Measure Methodology</a:t>
                      </a:r>
                    </a:p>
                    <a:p>
                      <a:pPr marL="0" marR="0">
                        <a:spcBef>
                          <a:spcPts val="0"/>
                        </a:spcBef>
                        <a:spcAft>
                          <a:spcPts val="0"/>
                        </a:spcAft>
                      </a:pPr>
                      <a:r>
                        <a:rPr lang="en-US" sz="1600" b="0" dirty="0">
                          <a:solidFill>
                            <a:schemeClr val="tx1"/>
                          </a:solidFill>
                          <a:effectLst/>
                        </a:rPr>
                        <a:t> </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0877">
                <a:tc>
                  <a:txBody>
                    <a:bodyPr/>
                    <a:lstStyle/>
                    <a:p>
                      <a:pPr marL="0" marR="0">
                        <a:spcBef>
                          <a:spcPts val="0"/>
                        </a:spcBef>
                        <a:spcAft>
                          <a:spcPts val="0"/>
                        </a:spcAft>
                      </a:pPr>
                      <a:r>
                        <a:rPr lang="en-US" sz="1500" b="0" dirty="0">
                          <a:effectLst/>
                          <a:latin typeface="Arial" panose="020B0604020202020204" pitchFamily="34" charset="0"/>
                          <a:cs typeface="Arial" panose="020B0604020202020204" pitchFamily="34" charset="0"/>
                        </a:rPr>
                        <a:t>Unqualified independent audit with no material finding(s)</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dirty="0">
                          <a:solidFill>
                            <a:schemeClr val="tx1"/>
                          </a:solidFill>
                          <a:effectLst/>
                          <a:latin typeface="Arial" panose="020B0604020202020204" pitchFamily="34" charset="0"/>
                          <a:cs typeface="Arial" panose="020B0604020202020204" pitchFamily="34" charset="0"/>
                        </a:rPr>
                        <a:t>RCEB will have an unqualified independent audit with no material findings. </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6721">
                <a:tc>
                  <a:txBody>
                    <a:bodyPr/>
                    <a:lstStyle/>
                    <a:p>
                      <a:pPr marL="0" marR="0">
                        <a:spcBef>
                          <a:spcPts val="0"/>
                        </a:spcBef>
                        <a:spcAft>
                          <a:spcPts val="0"/>
                        </a:spcAft>
                      </a:pPr>
                      <a:r>
                        <a:rPr lang="en-US" sz="1500" b="0" dirty="0">
                          <a:effectLst/>
                          <a:latin typeface="Arial" panose="020B0604020202020204" pitchFamily="34" charset="0"/>
                          <a:cs typeface="Arial" panose="020B0604020202020204" pitchFamily="34" charset="0"/>
                        </a:rPr>
                        <a:t>Substantial compliance with DDS fiscal audit</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dirty="0">
                          <a:solidFill>
                            <a:schemeClr val="tx1"/>
                          </a:solidFill>
                          <a:effectLst/>
                          <a:latin typeface="Arial" panose="020B0604020202020204" pitchFamily="34" charset="0"/>
                          <a:cs typeface="Arial" panose="020B0604020202020204" pitchFamily="34" charset="0"/>
                        </a:rPr>
                        <a:t>Based on DDS internal document criteria RCEB will be in compliance with the DDS fiscal audit</a:t>
                      </a:r>
                      <a:r>
                        <a:rPr lang="en-US" sz="1500" dirty="0" smtClean="0">
                          <a:solidFill>
                            <a:schemeClr val="tx1"/>
                          </a:solidFill>
                          <a:effectLst/>
                          <a:latin typeface="Arial" panose="020B0604020202020204" pitchFamily="34" charset="0"/>
                          <a:cs typeface="Arial" panose="020B0604020202020204" pitchFamily="34" charset="0"/>
                        </a:rPr>
                        <a:t>.</a:t>
                      </a:r>
                    </a:p>
                    <a:p>
                      <a:pPr marL="0" marR="0">
                        <a:spcBef>
                          <a:spcPts val="0"/>
                        </a:spcBef>
                        <a:spcAft>
                          <a:spcPts val="0"/>
                        </a:spcAf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RCEB has hired a Compliance Manager</a:t>
                      </a:r>
                      <a:r>
                        <a:rPr lang="en-US" sz="15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3749">
                <a:tc>
                  <a:txBody>
                    <a:bodyPr/>
                    <a:lstStyle/>
                    <a:p>
                      <a:pPr marL="0" marR="0">
                        <a:spcBef>
                          <a:spcPts val="0"/>
                        </a:spcBef>
                        <a:spcAft>
                          <a:spcPts val="0"/>
                        </a:spcAft>
                      </a:pPr>
                      <a:r>
                        <a:rPr lang="en-US" sz="1500" b="0" dirty="0">
                          <a:effectLst/>
                          <a:latin typeface="Arial" panose="020B0604020202020204" pitchFamily="34" charset="0"/>
                          <a:cs typeface="Arial" panose="020B0604020202020204" pitchFamily="34" charset="0"/>
                        </a:rPr>
                        <a:t>Operates within OPS budget</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dirty="0">
                          <a:solidFill>
                            <a:schemeClr val="tx1"/>
                          </a:solidFill>
                          <a:effectLst/>
                          <a:latin typeface="Arial" panose="020B0604020202020204" pitchFamily="34" charset="0"/>
                          <a:cs typeface="Arial" panose="020B0604020202020204" pitchFamily="34" charset="0"/>
                        </a:rPr>
                        <a:t>Actual expenditures plus late bills will not exceed OPS budget</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4460">
                <a:tc>
                  <a:txBody>
                    <a:bodyPr/>
                    <a:lstStyle/>
                    <a:p>
                      <a:pPr marL="0" marR="0">
                        <a:spcBef>
                          <a:spcPts val="0"/>
                        </a:spcBef>
                        <a:spcAft>
                          <a:spcPts val="0"/>
                        </a:spcAft>
                      </a:pPr>
                      <a:r>
                        <a:rPr lang="en-US" sz="1500" b="0" dirty="0">
                          <a:effectLst/>
                          <a:latin typeface="Arial" panose="020B0604020202020204" pitchFamily="34" charset="0"/>
                          <a:cs typeface="Arial" panose="020B0604020202020204" pitchFamily="34" charset="0"/>
                        </a:rPr>
                        <a:t>Certified to participate in waiver</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dirty="0">
                          <a:solidFill>
                            <a:schemeClr val="tx1"/>
                          </a:solidFill>
                          <a:effectLst/>
                          <a:latin typeface="Arial" panose="020B0604020202020204" pitchFamily="34" charset="0"/>
                          <a:cs typeface="Arial" panose="020B0604020202020204" pitchFamily="34" charset="0"/>
                        </a:rPr>
                        <a:t>Based on most recent waiver monitoring </a:t>
                      </a:r>
                      <a:r>
                        <a:rPr lang="en-US" sz="1500" dirty="0" smtClean="0">
                          <a:solidFill>
                            <a:schemeClr val="tx1"/>
                          </a:solidFill>
                          <a:effectLst/>
                          <a:latin typeface="Arial" panose="020B0604020202020204" pitchFamily="34" charset="0"/>
                          <a:cs typeface="Arial" panose="020B0604020202020204" pitchFamily="34" charset="0"/>
                        </a:rPr>
                        <a:t>report, </a:t>
                      </a:r>
                      <a:r>
                        <a:rPr lang="en-US" sz="1500" dirty="0">
                          <a:solidFill>
                            <a:schemeClr val="tx1"/>
                          </a:solidFill>
                          <a:effectLst/>
                          <a:latin typeface="Arial" panose="020B0604020202020204" pitchFamily="34" charset="0"/>
                          <a:cs typeface="Arial" panose="020B0604020202020204" pitchFamily="34" charset="0"/>
                        </a:rPr>
                        <a:t>RCEB will continue to be certified to participate in the waiver</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91234">
                <a:tc>
                  <a:txBody>
                    <a:bodyPr/>
                    <a:lstStyle/>
                    <a:p>
                      <a:pPr marL="0" marR="0">
                        <a:spcBef>
                          <a:spcPts val="0"/>
                        </a:spcBef>
                        <a:spcAft>
                          <a:spcPts val="0"/>
                        </a:spcAft>
                      </a:pPr>
                      <a:r>
                        <a:rPr lang="en-US" sz="1500" b="0" dirty="0">
                          <a:effectLst/>
                          <a:latin typeface="Arial" panose="020B0604020202020204" pitchFamily="34" charset="0"/>
                          <a:cs typeface="Arial" panose="020B0604020202020204" pitchFamily="34" charset="0"/>
                        </a:rPr>
                        <a:t>Compliance with Vendor Audit Requirements per contract, Article III, Section 10</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dirty="0">
                          <a:solidFill>
                            <a:schemeClr val="tx1"/>
                          </a:solidFill>
                          <a:effectLst/>
                          <a:latin typeface="Arial" panose="020B0604020202020204" pitchFamily="34" charset="0"/>
                          <a:cs typeface="Arial" panose="020B0604020202020204" pitchFamily="34" charset="0"/>
                        </a:rPr>
                        <a:t>RCEB will continue to be in compliance with vendor audit requirements per contract, Article III, Section 10.</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 name="TextBox 2"/>
          <p:cNvSpPr txBox="1"/>
          <p:nvPr/>
        </p:nvSpPr>
        <p:spPr>
          <a:xfrm>
            <a:off x="216568" y="108285"/>
            <a:ext cx="6821905"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Compliance Measures</a:t>
            </a:r>
            <a:endParaRPr lang="en-US" sz="3600" dirty="0">
              <a:latin typeface="Arial" panose="020B0604020202020204" pitchFamily="34" charset="0"/>
              <a:cs typeface="Arial" panose="020B0604020202020204" pitchFamily="34" charset="0"/>
            </a:endParaRPr>
          </a:p>
        </p:txBody>
      </p:sp>
      <p:pic>
        <p:nvPicPr>
          <p:cNvPr id="5" name="Picture 4"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2322943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Importance of Accessibility in Education – CAT Foo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0058" y="921674"/>
            <a:ext cx="3711942" cy="5173580"/>
          </a:xfrm>
          <a:prstGeom prst="rect">
            <a:avLst/>
          </a:prstGeom>
        </p:spPr>
      </p:pic>
      <p:sp>
        <p:nvSpPr>
          <p:cNvPr id="2" name="Title 1"/>
          <p:cNvSpPr>
            <a:spLocks noGrp="1"/>
          </p:cNvSpPr>
          <p:nvPr>
            <p:ph type="title"/>
          </p:nvPr>
        </p:nvSpPr>
        <p:spPr>
          <a:xfrm>
            <a:off x="235131" y="142028"/>
            <a:ext cx="11498791" cy="592818"/>
          </a:xfrm>
        </p:spPr>
        <p:txBody>
          <a:bodyPr/>
          <a:lstStyle/>
          <a:p>
            <a:r>
              <a:rPr lang="en-US" sz="4000" dirty="0" smtClean="0">
                <a:solidFill>
                  <a:schemeClr val="bg1"/>
                </a:solidFill>
              </a:rPr>
              <a:t>Background: Performance Contract </a:t>
            </a:r>
            <a:endParaRPr lang="en-US" sz="4000" dirty="0">
              <a:solidFill>
                <a:schemeClr val="bg1"/>
              </a:solidFill>
            </a:endParaRPr>
          </a:p>
        </p:txBody>
      </p:sp>
      <p:sp>
        <p:nvSpPr>
          <p:cNvPr id="3" name="Content Placeholder 2"/>
          <p:cNvSpPr>
            <a:spLocks noGrp="1"/>
          </p:cNvSpPr>
          <p:nvPr>
            <p:ph idx="1"/>
          </p:nvPr>
        </p:nvSpPr>
        <p:spPr>
          <a:xfrm>
            <a:off x="596079" y="1997242"/>
            <a:ext cx="7019911" cy="2261937"/>
          </a:xfrm>
        </p:spPr>
        <p:txBody>
          <a:bodyPr/>
          <a:lstStyle/>
          <a:p>
            <a:pPr marL="0" indent="0">
              <a:buNone/>
            </a:pPr>
            <a:r>
              <a:rPr lang="en-US" sz="2400" dirty="0">
                <a:latin typeface="Arial" panose="020B0604020202020204" pitchFamily="34" charset="0"/>
                <a:cs typeface="Arial" panose="020B0604020202020204" pitchFamily="34" charset="0"/>
              </a:rPr>
              <a:t>Welfare &amp; Institutions (W&amp;I) Code section 4629(c) requires the contracts with regional centers to include annual performance objectives. Performance objectives must be developed through a public process as described in the Department of Developmental Services’ (Department) guidelines.  </a:t>
            </a:r>
            <a:endParaRPr lang="en-US" dirty="0"/>
          </a:p>
        </p:txBody>
      </p:sp>
      <p:pic>
        <p:nvPicPr>
          <p:cNvPr id="4" name="Picture 3" descr="RCEB logo" title="RCEB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511498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4163184"/>
              </p:ext>
            </p:extLst>
          </p:nvPr>
        </p:nvGraphicFramePr>
        <p:xfrm>
          <a:off x="216568" y="1828799"/>
          <a:ext cx="11790947" cy="3650928"/>
        </p:xfrm>
        <a:graphic>
          <a:graphicData uri="http://schemas.openxmlformats.org/drawingml/2006/table">
            <a:tbl>
              <a:tblPr firstRow="1" firstCol="1" bandRow="1">
                <a:tableStyleId>{5C22544A-7EE6-4342-B048-85BDC9FD1C3A}</a:tableStyleId>
              </a:tblPr>
              <a:tblGrid>
                <a:gridCol w="4186990">
                  <a:extLst>
                    <a:ext uri="{9D8B030D-6E8A-4147-A177-3AD203B41FA5}">
                      <a16:colId xmlns:a16="http://schemas.microsoft.com/office/drawing/2014/main" val="20000"/>
                    </a:ext>
                  </a:extLst>
                </a:gridCol>
                <a:gridCol w="7603957">
                  <a:extLst>
                    <a:ext uri="{9D8B030D-6E8A-4147-A177-3AD203B41FA5}">
                      <a16:colId xmlns:a16="http://schemas.microsoft.com/office/drawing/2014/main" val="20001"/>
                    </a:ext>
                  </a:extLst>
                </a:gridCol>
              </a:tblGrid>
              <a:tr h="561170">
                <a:tc>
                  <a:txBody>
                    <a:bodyPr/>
                    <a:lstStyle/>
                    <a:p>
                      <a:pPr marL="0" marR="0" algn="ctr">
                        <a:spcBef>
                          <a:spcPts val="0"/>
                        </a:spcBef>
                        <a:spcAft>
                          <a:spcPts val="0"/>
                        </a:spcAft>
                      </a:pPr>
                      <a:r>
                        <a:rPr lang="en-US" sz="2400" b="0" dirty="0">
                          <a:effectLst/>
                        </a:rPr>
                        <a:t>Measure</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0" dirty="0">
                          <a:solidFill>
                            <a:schemeClr val="tx1"/>
                          </a:solidFill>
                          <a:effectLst/>
                        </a:rPr>
                        <a:t>Measure Methodology</a:t>
                      </a:r>
                    </a:p>
                    <a:p>
                      <a:pPr marL="0" marR="0">
                        <a:spcBef>
                          <a:spcPts val="0"/>
                        </a:spcBef>
                        <a:spcAft>
                          <a:spcPts val="0"/>
                        </a:spcAft>
                      </a:pPr>
                      <a:r>
                        <a:rPr lang="en-US" sz="1600" b="0" dirty="0">
                          <a:solidFill>
                            <a:schemeClr val="tx1"/>
                          </a:solidFill>
                          <a:effectLst/>
                        </a:rPr>
                        <a:t> </a:t>
                      </a:r>
                      <a:endPar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6721">
                <a:tc>
                  <a:txBody>
                    <a:bodyPr/>
                    <a:lstStyle/>
                    <a:p>
                      <a:pPr marL="0" marR="0">
                        <a:spcBef>
                          <a:spcPts val="0"/>
                        </a:spcBef>
                        <a:spcAft>
                          <a:spcPts val="0"/>
                        </a:spcAft>
                      </a:pPr>
                      <a:r>
                        <a:rPr lang="en-US" sz="1500" b="0" dirty="0" smtClean="0">
                          <a:effectLst/>
                          <a:latin typeface="Arial" panose="020B0604020202020204" pitchFamily="34" charset="0"/>
                          <a:cs typeface="Arial" panose="020B0604020202020204" pitchFamily="34" charset="0"/>
                        </a:rPr>
                        <a:t>CDER/ESR Currency</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dirty="0" smtClean="0">
                          <a:solidFill>
                            <a:schemeClr val="tx1"/>
                          </a:solidFill>
                          <a:effectLst/>
                          <a:latin typeface="Arial" panose="020B0604020202020204" pitchFamily="34" charset="0"/>
                          <a:cs typeface="Arial" panose="020B0604020202020204" pitchFamily="34" charset="0"/>
                        </a:rPr>
                        <a:t>Based on Status 1, 2, and U on CMF with current CDER or ESR,</a:t>
                      </a:r>
                      <a:r>
                        <a:rPr lang="en-US" sz="1500" baseline="0" dirty="0" smtClean="0">
                          <a:solidFill>
                            <a:schemeClr val="tx1"/>
                          </a:solidFill>
                          <a:effectLst/>
                          <a:latin typeface="Arial" panose="020B0604020202020204" pitchFamily="34" charset="0"/>
                          <a:cs typeface="Arial" panose="020B0604020202020204" pitchFamily="34" charset="0"/>
                        </a:rPr>
                        <a:t> </a:t>
                      </a:r>
                      <a:r>
                        <a:rPr lang="en-US" sz="1500" dirty="0" smtClean="0">
                          <a:solidFill>
                            <a:schemeClr val="tx1"/>
                          </a:solidFill>
                          <a:effectLst/>
                          <a:latin typeface="Arial" panose="020B0604020202020204" pitchFamily="34" charset="0"/>
                          <a:cs typeface="Arial" panose="020B0604020202020204" pitchFamily="34" charset="0"/>
                        </a:rPr>
                        <a:t>RCEB will continue to require CDER updates with annual review of IPP</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3749">
                <a:tc>
                  <a:txBody>
                    <a:bodyPr/>
                    <a:lstStyle/>
                    <a:p>
                      <a:pPr marL="0" marR="0">
                        <a:spcBef>
                          <a:spcPts val="0"/>
                        </a:spcBef>
                        <a:spcAft>
                          <a:spcPts val="0"/>
                        </a:spcAft>
                      </a:pPr>
                      <a:r>
                        <a:rPr lang="en-US" sz="1500" b="0" dirty="0" smtClean="0">
                          <a:effectLst/>
                          <a:latin typeface="Arial" panose="020B0604020202020204" pitchFamily="34" charset="0"/>
                          <a:cs typeface="Arial" panose="020B0604020202020204" pitchFamily="34" charset="0"/>
                        </a:rPr>
                        <a:t>Intake/assessment and IFSP timelines (ages 0-2).</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dirty="0" smtClean="0">
                          <a:solidFill>
                            <a:schemeClr val="tx1"/>
                          </a:solidFill>
                          <a:effectLst/>
                          <a:latin typeface="Arial" panose="020B0604020202020204" pitchFamily="34" charset="0"/>
                          <a:cs typeface="Arial" panose="020B0604020202020204" pitchFamily="34" charset="0"/>
                        </a:rPr>
                        <a:t>Based on Early Start Report, RCEB will participate in this reporting</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4460">
                <a:tc>
                  <a:txBody>
                    <a:bodyPr/>
                    <a:lstStyle/>
                    <a:p>
                      <a:pPr marL="0" marR="0">
                        <a:spcBef>
                          <a:spcPts val="0"/>
                        </a:spcBef>
                        <a:spcAft>
                          <a:spcPts val="0"/>
                        </a:spcAft>
                      </a:pPr>
                      <a:r>
                        <a:rPr lang="en-US" sz="1500" b="0" dirty="0" smtClean="0">
                          <a:effectLst/>
                          <a:latin typeface="Arial" panose="020B0604020202020204" pitchFamily="34" charset="0"/>
                          <a:cs typeface="Arial" panose="020B0604020202020204" pitchFamily="34" charset="0"/>
                        </a:rPr>
                        <a:t>Intake/assessment timelines for individuals ages 3 or older.</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dirty="0" smtClean="0">
                          <a:solidFill>
                            <a:schemeClr val="tx1"/>
                          </a:solidFill>
                          <a:effectLst/>
                          <a:latin typeface="Arial" panose="020B0604020202020204" pitchFamily="34" charset="0"/>
                          <a:cs typeface="Arial" panose="020B0604020202020204" pitchFamily="34" charset="0"/>
                        </a:rPr>
                        <a:t>Based on CMF—calculated by subtracting the status date from the CMF date. RCEB will continue to implement strategic solutions to meet this requirement</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91234">
                <a:tc>
                  <a:txBody>
                    <a:bodyPr/>
                    <a:lstStyle/>
                    <a:p>
                      <a:pPr marL="0" marR="0">
                        <a:spcBef>
                          <a:spcPts val="0"/>
                        </a:spcBef>
                        <a:spcAft>
                          <a:spcPts val="0"/>
                        </a:spcAft>
                      </a:pPr>
                      <a:r>
                        <a:rPr lang="en-US" sz="1500" b="0" dirty="0" smtClean="0">
                          <a:effectLst/>
                          <a:latin typeface="Arial" panose="020B0604020202020204" pitchFamily="34" charset="0"/>
                          <a:cs typeface="Arial" panose="020B0604020202020204" pitchFamily="34" charset="0"/>
                        </a:rPr>
                        <a:t>IPP Development (WIC requirements)</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Based</a:t>
                      </a:r>
                      <a:r>
                        <a:rPr lang="en-US" sz="15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on Biennial Department review per WIC section 4646.5(c)(3). RCEB will be in compliance with the DDS HCBS Monitoring.</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91234">
                <a:tc>
                  <a:txBody>
                    <a:bodyPr/>
                    <a:lstStyle/>
                    <a:p>
                      <a:pPr marL="0" marR="0">
                        <a:spcBef>
                          <a:spcPts val="0"/>
                        </a:spcBef>
                        <a:spcAft>
                          <a:spcPts val="0"/>
                        </a:spcAft>
                      </a:pPr>
                      <a:r>
                        <a:rPr lang="en-US" sz="1500" b="0" dirty="0" smtClean="0">
                          <a:effectLst/>
                          <a:latin typeface="Arial" panose="020B0604020202020204" pitchFamily="34" charset="0"/>
                          <a:ea typeface="Times New Roman" panose="02020603050405020304" pitchFamily="18" charset="0"/>
                          <a:cs typeface="Arial" panose="020B0604020202020204" pitchFamily="34" charset="0"/>
                        </a:rPr>
                        <a:t>IFSP Development (Title 17 requirements)</a:t>
                      </a:r>
                      <a:endParaRPr lang="en-US" sz="1500" b="0" dirty="0">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Based on Early Start Report, RCEB will implement strategic solutions to meet this requirement</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51" marR="63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120002"/>
                  </a:ext>
                </a:extLst>
              </a:tr>
            </a:tbl>
          </a:graphicData>
        </a:graphic>
      </p:graphicFrame>
      <p:sp>
        <p:nvSpPr>
          <p:cNvPr id="3" name="TextBox 2"/>
          <p:cNvSpPr txBox="1"/>
          <p:nvPr/>
        </p:nvSpPr>
        <p:spPr>
          <a:xfrm>
            <a:off x="216568" y="108285"/>
            <a:ext cx="6821905"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Compliance Measures</a:t>
            </a:r>
            <a:endParaRPr lang="en-US" sz="3600" dirty="0">
              <a:latin typeface="Arial" panose="020B0604020202020204" pitchFamily="34" charset="0"/>
              <a:cs typeface="Arial" panose="020B0604020202020204" pitchFamily="34" charset="0"/>
            </a:endParaRPr>
          </a:p>
        </p:txBody>
      </p:sp>
      <p:pic>
        <p:nvPicPr>
          <p:cNvPr id="5" name="Picture 4"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2264082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431" y="2519006"/>
            <a:ext cx="9641306" cy="1325563"/>
          </a:xfrm>
        </p:spPr>
        <p:txBody>
          <a:bodyPr/>
          <a:lstStyle/>
          <a:p>
            <a:r>
              <a:rPr lang="en-US" dirty="0" smtClean="0"/>
              <a:t>Regional Center Performance Measures</a:t>
            </a:r>
            <a:endParaRPr lang="en-US" dirty="0"/>
          </a:p>
        </p:txBody>
      </p:sp>
      <p:pic>
        <p:nvPicPr>
          <p:cNvPr id="4" name="Picture 3" descr="Performance - Tablet Dictionar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4008" y="3344779"/>
            <a:ext cx="3868152" cy="2578768"/>
          </a:xfrm>
          <a:prstGeom prst="rect">
            <a:avLst/>
          </a:prstGeom>
        </p:spPr>
      </p:pic>
      <p:pic>
        <p:nvPicPr>
          <p:cNvPr id="5" name="Picture 4"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4235853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007"/>
            <a:ext cx="11416937" cy="781393"/>
          </a:xfrm>
        </p:spPr>
        <p:txBody>
          <a:bodyPr/>
          <a:lstStyle/>
          <a:p>
            <a:r>
              <a:rPr lang="en-US" sz="4000" dirty="0" smtClean="0">
                <a:solidFill>
                  <a:schemeClr val="bg1"/>
                </a:solidFill>
              </a:rPr>
              <a:t>FY 2023/24 Regional Center Performance Measures</a:t>
            </a:r>
            <a:endParaRPr lang="en-US" sz="4000" dirty="0">
              <a:solidFill>
                <a:schemeClr val="bg1"/>
              </a:solidFill>
            </a:endParaRP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1694557778"/>
              </p:ext>
            </p:extLst>
          </p:nvPr>
        </p:nvGraphicFramePr>
        <p:xfrm>
          <a:off x="335902" y="1567548"/>
          <a:ext cx="11485984" cy="4594722"/>
        </p:xfrm>
        <a:graphic>
          <a:graphicData uri="http://schemas.openxmlformats.org/drawingml/2006/table">
            <a:tbl>
              <a:tblPr/>
              <a:tblGrid>
                <a:gridCol w="2871496">
                  <a:extLst>
                    <a:ext uri="{9D8B030D-6E8A-4147-A177-3AD203B41FA5}">
                      <a16:colId xmlns:a16="http://schemas.microsoft.com/office/drawing/2014/main" val="157405643"/>
                    </a:ext>
                  </a:extLst>
                </a:gridCol>
                <a:gridCol w="2871496">
                  <a:extLst>
                    <a:ext uri="{9D8B030D-6E8A-4147-A177-3AD203B41FA5}">
                      <a16:colId xmlns:a16="http://schemas.microsoft.com/office/drawing/2014/main" val="3077397327"/>
                    </a:ext>
                  </a:extLst>
                </a:gridCol>
                <a:gridCol w="2871496">
                  <a:extLst>
                    <a:ext uri="{9D8B030D-6E8A-4147-A177-3AD203B41FA5}">
                      <a16:colId xmlns:a16="http://schemas.microsoft.com/office/drawing/2014/main" val="1911705162"/>
                    </a:ext>
                  </a:extLst>
                </a:gridCol>
                <a:gridCol w="2871496">
                  <a:extLst>
                    <a:ext uri="{9D8B030D-6E8A-4147-A177-3AD203B41FA5}">
                      <a16:colId xmlns:a16="http://schemas.microsoft.com/office/drawing/2014/main" val="184464560"/>
                    </a:ext>
                  </a:extLst>
                </a:gridCol>
              </a:tblGrid>
              <a:tr h="316062">
                <a:tc>
                  <a:txBody>
                    <a:bodyPr/>
                    <a:lstStyle/>
                    <a:p>
                      <a:r>
                        <a:rPr lang="en-US" sz="1500" dirty="0"/>
                        <a:t>Category</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Metric</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FY 2023–2024 Result</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Notes</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07678"/>
                  </a:ext>
                </a:extLst>
              </a:tr>
              <a:tr h="539670">
                <a:tc>
                  <a:txBody>
                    <a:bodyPr/>
                    <a:lstStyle/>
                    <a:p>
                      <a:r>
                        <a:rPr lang="en-US" sz="1500"/>
                        <a:t>Caseload</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Individuals Served</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26,000+</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Alameda &amp; Contra Costa Counties</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0019805"/>
                  </a:ext>
                </a:extLst>
              </a:tr>
              <a:tr h="316062">
                <a:tc>
                  <a:txBody>
                    <a:bodyPr/>
                    <a:lstStyle/>
                    <a:p>
                      <a:r>
                        <a:rPr lang="en-US" sz="1500" dirty="0"/>
                        <a:t>Audit</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Independent Audit</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Yes (Passed)</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Met DDS standard</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5731369"/>
                  </a:ext>
                </a:extLst>
              </a:tr>
              <a:tr h="539670">
                <a:tc>
                  <a:txBody>
                    <a:bodyPr/>
                    <a:lstStyle/>
                    <a:p>
                      <a:r>
                        <a:rPr lang="en-US" sz="1500"/>
                        <a:t>Audit</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DDS Financial Audit</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Yes (Passed)</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No findings impacting compliance</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7586185"/>
                  </a:ext>
                </a:extLst>
              </a:tr>
              <a:tr h="316062">
                <a:tc>
                  <a:txBody>
                    <a:bodyPr/>
                    <a:lstStyle/>
                    <a:p>
                      <a:r>
                        <a:rPr lang="en-US" sz="1500"/>
                        <a:t>Fiscal</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Operations Budget</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Within Budget</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No overspending</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4450216"/>
                  </a:ext>
                </a:extLst>
              </a:tr>
              <a:tr h="539670">
                <a:tc>
                  <a:txBody>
                    <a:bodyPr/>
                    <a:lstStyle/>
                    <a:p>
                      <a:r>
                        <a:rPr lang="en-US" sz="1500"/>
                        <a:t>Program</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Medicaid Waiver Participation</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Yes</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Continued participation</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486853"/>
                  </a:ext>
                </a:extLst>
              </a:tr>
              <a:tr h="316062">
                <a:tc>
                  <a:txBody>
                    <a:bodyPr/>
                    <a:lstStyle/>
                    <a:p>
                      <a:r>
                        <a:rPr lang="en-US" sz="1500"/>
                        <a:t>Documentation</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CDER/ESR Timeliness</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~99.33%</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High compliance</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449479"/>
                  </a:ext>
                </a:extLst>
              </a:tr>
              <a:tr h="316062">
                <a:tc>
                  <a:txBody>
                    <a:bodyPr/>
                    <a:lstStyle/>
                    <a:p>
                      <a:r>
                        <a:rPr lang="en-US" sz="1500"/>
                        <a:t>Planning</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IPP Compliance</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~94.41%</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Met requirements</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329758"/>
                  </a:ext>
                </a:extLst>
              </a:tr>
              <a:tr h="539670">
                <a:tc>
                  <a:txBody>
                    <a:bodyPr/>
                    <a:lstStyle/>
                    <a:p>
                      <a:r>
                        <a:rPr lang="en-US" sz="1500"/>
                        <a:t>Early Start</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IFSP Compliance</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~90.1%</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Slight improvement needed</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625376"/>
                  </a:ext>
                </a:extLst>
              </a:tr>
              <a:tr h="539670">
                <a:tc>
                  <a:txBody>
                    <a:bodyPr/>
                    <a:lstStyle/>
                    <a:p>
                      <a:r>
                        <a:rPr lang="en-US" sz="1500"/>
                        <a:t>Timeliness</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Intake/Assessment (Age 3+)</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~70.53%</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Below target</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497021"/>
                  </a:ext>
                </a:extLst>
              </a:tr>
              <a:tr h="316062">
                <a:tc>
                  <a:txBody>
                    <a:bodyPr/>
                    <a:lstStyle/>
                    <a:p>
                      <a:r>
                        <a:rPr lang="en-US" sz="1500"/>
                        <a:t>Risk Area</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Workforce Shortage</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Ongoing</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Impacts timelines</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210319"/>
                  </a:ext>
                </a:extLst>
              </a:tr>
            </a:tbl>
          </a:graphicData>
        </a:graphic>
      </p:graphicFrame>
      <p:sp>
        <p:nvSpPr>
          <p:cNvPr id="9" name="Rectangle 2"/>
          <p:cNvSpPr>
            <a:spLocks noChangeArrowheads="1"/>
          </p:cNvSpPr>
          <p:nvPr/>
        </p:nvSpPr>
        <p:spPr bwMode="auto">
          <a:xfrm>
            <a:off x="180976" y="971297"/>
            <a:ext cx="117919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rPr>
              <a:t>Overview &amp; Compliance (FY 2023–2024)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panose="020B0604020202020204" pitchFamily="34" charset="0"/>
              </a:rPr>
              <a:t>Compliance</a:t>
            </a:r>
            <a:endParaRPr kumimoji="0" lang="en-US" altLang="en-US" sz="18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1813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007"/>
            <a:ext cx="11416937" cy="781393"/>
          </a:xfrm>
        </p:spPr>
        <p:txBody>
          <a:bodyPr/>
          <a:lstStyle/>
          <a:p>
            <a:r>
              <a:rPr lang="en-US" sz="4000" dirty="0">
                <a:solidFill>
                  <a:schemeClr val="bg1"/>
                </a:solidFill>
              </a:rPr>
              <a:t>FY 2023/24 Regional Center Performance Measures</a:t>
            </a: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1125498902"/>
              </p:ext>
            </p:extLst>
          </p:nvPr>
        </p:nvGraphicFramePr>
        <p:xfrm>
          <a:off x="210872" y="1557278"/>
          <a:ext cx="11206065" cy="4582266"/>
        </p:xfrm>
        <a:graphic>
          <a:graphicData uri="http://schemas.openxmlformats.org/drawingml/2006/table">
            <a:tbl>
              <a:tblPr/>
              <a:tblGrid>
                <a:gridCol w="2241213">
                  <a:extLst>
                    <a:ext uri="{9D8B030D-6E8A-4147-A177-3AD203B41FA5}">
                      <a16:colId xmlns:a16="http://schemas.microsoft.com/office/drawing/2014/main" val="2935589575"/>
                    </a:ext>
                  </a:extLst>
                </a:gridCol>
                <a:gridCol w="2241213">
                  <a:extLst>
                    <a:ext uri="{9D8B030D-6E8A-4147-A177-3AD203B41FA5}">
                      <a16:colId xmlns:a16="http://schemas.microsoft.com/office/drawing/2014/main" val="249398860"/>
                    </a:ext>
                  </a:extLst>
                </a:gridCol>
                <a:gridCol w="2241213">
                  <a:extLst>
                    <a:ext uri="{9D8B030D-6E8A-4147-A177-3AD203B41FA5}">
                      <a16:colId xmlns:a16="http://schemas.microsoft.com/office/drawing/2014/main" val="2135105597"/>
                    </a:ext>
                  </a:extLst>
                </a:gridCol>
                <a:gridCol w="2241213">
                  <a:extLst>
                    <a:ext uri="{9D8B030D-6E8A-4147-A177-3AD203B41FA5}">
                      <a16:colId xmlns:a16="http://schemas.microsoft.com/office/drawing/2014/main" val="4065820322"/>
                    </a:ext>
                  </a:extLst>
                </a:gridCol>
                <a:gridCol w="2241213">
                  <a:extLst>
                    <a:ext uri="{9D8B030D-6E8A-4147-A177-3AD203B41FA5}">
                      <a16:colId xmlns:a16="http://schemas.microsoft.com/office/drawing/2014/main" val="149276250"/>
                    </a:ext>
                  </a:extLst>
                </a:gridCol>
              </a:tblGrid>
              <a:tr h="469976">
                <a:tc>
                  <a:txBody>
                    <a:bodyPr/>
                    <a:lstStyle/>
                    <a:p>
                      <a:r>
                        <a:rPr lang="en-US" dirty="0"/>
                        <a:t>Measure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State Avg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RCEB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Trend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156258"/>
                  </a:ext>
                </a:extLst>
              </a:tr>
              <a:tr h="822458">
                <a:tc>
                  <a:txBody>
                    <a:bodyPr/>
                    <a:lstStyle/>
                    <a:p>
                      <a:r>
                        <a:rPr lang="en-US" dirty="0"/>
                        <a:t>Children Living with Families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99.69%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99.58%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Stable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Very high compliance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4389042"/>
                  </a:ext>
                </a:extLst>
              </a:tr>
              <a:tr h="822458">
                <a:tc>
                  <a:txBody>
                    <a:bodyPr/>
                    <a:lstStyle/>
                    <a:p>
                      <a:r>
                        <a:rPr lang="en-US"/>
                        <a:t>Adults in Home Settings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80.44%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Slight increase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Below state average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61965"/>
                  </a:ext>
                </a:extLst>
              </a:tr>
              <a:tr h="822458">
                <a:tc>
                  <a:txBody>
                    <a:bodyPr/>
                    <a:lstStyle/>
                    <a:p>
                      <a:r>
                        <a:rPr lang="en-US"/>
                        <a:t>Children in Large Facilities (&gt;6)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Improved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Meets 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6004754"/>
                  </a:ext>
                </a:extLst>
              </a:tr>
              <a:tr h="822458">
                <a:tc>
                  <a:txBody>
                    <a:bodyPr/>
                    <a:lstStyle/>
                    <a:p>
                      <a:r>
                        <a:rPr lang="en-US"/>
                        <a:t>Adults in Large Facilities (&gt;6)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Improved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Slightly better than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9913388"/>
                  </a:ext>
                </a:extLst>
              </a:tr>
              <a:tr h="822458">
                <a:tc>
                  <a:txBody>
                    <a:bodyPr/>
                    <a:lstStyle/>
                    <a:p>
                      <a:r>
                        <a:rPr lang="en-US"/>
                        <a:t>Community Integration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Increasing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Shift away from institutions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273684"/>
                  </a:ext>
                </a:extLst>
              </a:tr>
            </a:tbl>
          </a:graphicData>
        </a:graphic>
      </p:graphicFrame>
      <p:sp>
        <p:nvSpPr>
          <p:cNvPr id="7" name="Rectangle 1"/>
          <p:cNvSpPr>
            <a:spLocks noChangeArrowheads="1"/>
          </p:cNvSpPr>
          <p:nvPr/>
        </p:nvSpPr>
        <p:spPr bwMode="auto">
          <a:xfrm>
            <a:off x="111970" y="1012264"/>
            <a:ext cx="1191519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rPr>
              <a:t>Community Living Outcomes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panose="020B0604020202020204" pitchFamily="34" charset="0"/>
              </a:rPr>
              <a:t>Living Outcomes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8489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007"/>
            <a:ext cx="11416937" cy="781393"/>
          </a:xfrm>
        </p:spPr>
        <p:txBody>
          <a:bodyPr/>
          <a:lstStyle/>
          <a:p>
            <a:r>
              <a:rPr lang="en-US" sz="4000" dirty="0">
                <a:solidFill>
                  <a:schemeClr val="bg1"/>
                </a:solidFill>
              </a:rPr>
              <a:t>FY 2023/24 Regional Center Performance Measures</a:t>
            </a: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graphicFrame>
        <p:nvGraphicFramePr>
          <p:cNvPr id="23" name="Content Placeholder 22"/>
          <p:cNvGraphicFramePr>
            <a:graphicFrameLocks noGrp="1"/>
          </p:cNvGraphicFramePr>
          <p:nvPr>
            <p:ph idx="1"/>
            <p:extLst>
              <p:ext uri="{D42A27DB-BD31-4B8C-83A1-F6EECF244321}">
                <p14:modId xmlns:p14="http://schemas.microsoft.com/office/powerpoint/2010/main" val="1860496524"/>
              </p:ext>
            </p:extLst>
          </p:nvPr>
        </p:nvGraphicFramePr>
        <p:xfrm>
          <a:off x="119743" y="1568720"/>
          <a:ext cx="5861180" cy="1645920"/>
        </p:xfrm>
        <a:graphic>
          <a:graphicData uri="http://schemas.openxmlformats.org/drawingml/2006/table">
            <a:tbl>
              <a:tblPr/>
              <a:tblGrid>
                <a:gridCol w="1465295">
                  <a:extLst>
                    <a:ext uri="{9D8B030D-6E8A-4147-A177-3AD203B41FA5}">
                      <a16:colId xmlns:a16="http://schemas.microsoft.com/office/drawing/2014/main" val="2449289420"/>
                    </a:ext>
                  </a:extLst>
                </a:gridCol>
                <a:gridCol w="1465295">
                  <a:extLst>
                    <a:ext uri="{9D8B030D-6E8A-4147-A177-3AD203B41FA5}">
                      <a16:colId xmlns:a16="http://schemas.microsoft.com/office/drawing/2014/main" val="1107811432"/>
                    </a:ext>
                  </a:extLst>
                </a:gridCol>
                <a:gridCol w="1465295">
                  <a:extLst>
                    <a:ext uri="{9D8B030D-6E8A-4147-A177-3AD203B41FA5}">
                      <a16:colId xmlns:a16="http://schemas.microsoft.com/office/drawing/2014/main" val="2181876777"/>
                    </a:ext>
                  </a:extLst>
                </a:gridCol>
                <a:gridCol w="1465295">
                  <a:extLst>
                    <a:ext uri="{9D8B030D-6E8A-4147-A177-3AD203B41FA5}">
                      <a16:colId xmlns:a16="http://schemas.microsoft.com/office/drawing/2014/main" val="2899040602"/>
                    </a:ext>
                  </a:extLst>
                </a:gridCol>
              </a:tblGrid>
              <a:tr h="253461">
                <a:tc>
                  <a:txBody>
                    <a:bodyPr/>
                    <a:lstStyle/>
                    <a:p>
                      <a:r>
                        <a:rPr lang="en-US" sz="1200"/>
                        <a:t>Metric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RCEB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270571"/>
                  </a:ext>
                </a:extLst>
              </a:tr>
              <a:tr h="413089">
                <a:tc>
                  <a:txBody>
                    <a:bodyPr/>
                    <a:lstStyle/>
                    <a:p>
                      <a:r>
                        <a:rPr lang="en-US" sz="1200" dirty="0"/>
                        <a:t>% of Consumers with Earned 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15.20%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17.53%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Above state average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1209570"/>
                  </a:ext>
                </a:extLst>
              </a:tr>
              <a:tr h="253461">
                <a:tc>
                  <a:txBody>
                    <a:bodyPr/>
                    <a:lstStyle/>
                    <a:p>
                      <a:r>
                        <a:rPr lang="en-US" sz="1200"/>
                        <a:t>Avg Annual Wages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$14,251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$17,120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Higher regional wages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6864717"/>
                  </a:ext>
                </a:extLst>
              </a:tr>
              <a:tr h="413089">
                <a:tc>
                  <a:txBody>
                    <a:bodyPr/>
                    <a:lstStyle/>
                    <a:p>
                      <a:r>
                        <a:rPr lang="en-US" sz="1200" dirty="0"/>
                        <a:t>Consumers with Earned 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32,132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2,326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Based on population 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5174728"/>
                  </a:ext>
                </a:extLst>
              </a:tr>
            </a:tbl>
          </a:graphicData>
        </a:graphic>
      </p:graphicFrame>
      <p:sp>
        <p:nvSpPr>
          <p:cNvPr id="24" name="Rectangle 11"/>
          <p:cNvSpPr>
            <a:spLocks noChangeArrowheads="1"/>
          </p:cNvSpPr>
          <p:nvPr/>
        </p:nvSpPr>
        <p:spPr bwMode="auto">
          <a:xfrm>
            <a:off x="119742" y="1118597"/>
            <a:ext cx="58611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panose="020B0604020202020204" pitchFamily="34" charset="0"/>
              </a:rPr>
              <a:t>Employment &amp; Equity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panose="020B0604020202020204" pitchFamily="34" charset="0"/>
              </a:rPr>
              <a:t>Employment Equity</a:t>
            </a:r>
            <a:r>
              <a:rPr lang="en-US" altLang="en-US" sz="900" b="1" dirty="0">
                <a:latin typeface="Arial" panose="020B0604020202020204" pitchFamily="34" charset="0"/>
              </a:rPr>
              <a:t> </a:t>
            </a:r>
            <a:r>
              <a:rPr kumimoji="0" lang="en-US" altLang="en-US" sz="900" b="1" i="0" u="none" strike="noStrike" cap="none" normalizeH="0" baseline="0" dirty="0" smtClean="0">
                <a:ln>
                  <a:noFill/>
                </a:ln>
                <a:solidFill>
                  <a:schemeClr val="tx1"/>
                </a:solidFill>
                <a:effectLst/>
                <a:latin typeface="Arial" panose="020B0604020202020204" pitchFamily="34" charset="0"/>
              </a:rPr>
              <a:t>Employment Data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3990827518"/>
              </p:ext>
            </p:extLst>
          </p:nvPr>
        </p:nvGraphicFramePr>
        <p:xfrm>
          <a:off x="119743" y="4214148"/>
          <a:ext cx="5861180" cy="1847853"/>
        </p:xfrm>
        <a:graphic>
          <a:graphicData uri="http://schemas.openxmlformats.org/drawingml/2006/table">
            <a:tbl>
              <a:tblPr/>
              <a:tblGrid>
                <a:gridCol w="1465295">
                  <a:extLst>
                    <a:ext uri="{9D8B030D-6E8A-4147-A177-3AD203B41FA5}">
                      <a16:colId xmlns:a16="http://schemas.microsoft.com/office/drawing/2014/main" val="20418788"/>
                    </a:ext>
                  </a:extLst>
                </a:gridCol>
                <a:gridCol w="1465295">
                  <a:extLst>
                    <a:ext uri="{9D8B030D-6E8A-4147-A177-3AD203B41FA5}">
                      <a16:colId xmlns:a16="http://schemas.microsoft.com/office/drawing/2014/main" val="2148172111"/>
                    </a:ext>
                  </a:extLst>
                </a:gridCol>
                <a:gridCol w="1465295">
                  <a:extLst>
                    <a:ext uri="{9D8B030D-6E8A-4147-A177-3AD203B41FA5}">
                      <a16:colId xmlns:a16="http://schemas.microsoft.com/office/drawing/2014/main" val="981315491"/>
                    </a:ext>
                  </a:extLst>
                </a:gridCol>
                <a:gridCol w="1465295">
                  <a:extLst>
                    <a:ext uri="{9D8B030D-6E8A-4147-A177-3AD203B41FA5}">
                      <a16:colId xmlns:a16="http://schemas.microsoft.com/office/drawing/2014/main" val="2661370591"/>
                    </a:ext>
                  </a:extLst>
                </a:gridCol>
              </a:tblGrid>
              <a:tr h="389022">
                <a:tc>
                  <a:txBody>
                    <a:bodyPr/>
                    <a:lstStyle/>
                    <a:p>
                      <a:r>
                        <a:rPr lang="en-US" sz="1200"/>
                        <a:t>Metric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RCEB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56129"/>
                  </a:ext>
                </a:extLst>
              </a:tr>
              <a:tr h="680787">
                <a:tc>
                  <a:txBody>
                    <a:bodyPr/>
                    <a:lstStyle/>
                    <a:p>
                      <a:r>
                        <a:rPr lang="en-US" sz="1200"/>
                        <a:t>Employment Placement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Slightly below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871064"/>
                  </a:ext>
                </a:extLst>
              </a:tr>
              <a:tr h="389022">
                <a:tc>
                  <a:txBody>
                    <a:bodyPr/>
                    <a:lstStyle/>
                    <a:p>
                      <a:r>
                        <a:rPr lang="en-US" sz="1200"/>
                        <a:t>Avg Hourly Wage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$15.96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$16.55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Above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1680639"/>
                  </a:ext>
                </a:extLst>
              </a:tr>
              <a:tr h="389022">
                <a:tc>
                  <a:txBody>
                    <a:bodyPr/>
                    <a:lstStyle/>
                    <a:p>
                      <a:r>
                        <a:rPr lang="en-US" sz="1200"/>
                        <a:t>Avg Weekly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Higher engagement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0339639"/>
                  </a:ext>
                </a:extLst>
              </a:tr>
            </a:tbl>
          </a:graphicData>
        </a:graphic>
      </p:graphicFrame>
      <p:sp>
        <p:nvSpPr>
          <p:cNvPr id="26" name="Rectangle 12"/>
          <p:cNvSpPr>
            <a:spLocks noChangeArrowheads="1"/>
          </p:cNvSpPr>
          <p:nvPr/>
        </p:nvSpPr>
        <p:spPr bwMode="auto">
          <a:xfrm>
            <a:off x="119742" y="3960232"/>
            <a:ext cx="583268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panose="020B0604020202020204" pitchFamily="34" charset="0"/>
              </a:rPr>
              <a:t>Paid Internship Program (PIP)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085009567"/>
              </p:ext>
            </p:extLst>
          </p:nvPr>
        </p:nvGraphicFramePr>
        <p:xfrm>
          <a:off x="6275222" y="1568721"/>
          <a:ext cx="5702175" cy="1660936"/>
        </p:xfrm>
        <a:graphic>
          <a:graphicData uri="http://schemas.openxmlformats.org/drawingml/2006/table">
            <a:tbl>
              <a:tblPr/>
              <a:tblGrid>
                <a:gridCol w="1900725">
                  <a:extLst>
                    <a:ext uri="{9D8B030D-6E8A-4147-A177-3AD203B41FA5}">
                      <a16:colId xmlns:a16="http://schemas.microsoft.com/office/drawing/2014/main" val="3274659841"/>
                    </a:ext>
                  </a:extLst>
                </a:gridCol>
                <a:gridCol w="1900725">
                  <a:extLst>
                    <a:ext uri="{9D8B030D-6E8A-4147-A177-3AD203B41FA5}">
                      <a16:colId xmlns:a16="http://schemas.microsoft.com/office/drawing/2014/main" val="3031843205"/>
                    </a:ext>
                  </a:extLst>
                </a:gridCol>
                <a:gridCol w="1900725">
                  <a:extLst>
                    <a:ext uri="{9D8B030D-6E8A-4147-A177-3AD203B41FA5}">
                      <a16:colId xmlns:a16="http://schemas.microsoft.com/office/drawing/2014/main" val="961142358"/>
                    </a:ext>
                  </a:extLst>
                </a:gridCol>
              </a:tblGrid>
              <a:tr h="266811">
                <a:tc>
                  <a:txBody>
                    <a:bodyPr/>
                    <a:lstStyle/>
                    <a:p>
                      <a:r>
                        <a:rPr lang="en-US" sz="1200"/>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Finding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7542669"/>
                  </a:ext>
                </a:extLst>
              </a:tr>
              <a:tr h="324420">
                <a:tc>
                  <a:txBody>
                    <a:bodyPr/>
                    <a:lstStyle/>
                    <a:p>
                      <a:r>
                        <a:rPr lang="en-US" sz="1200"/>
                        <a:t>Race/Ethnicity Spending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Stable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Proportional to population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92887"/>
                  </a:ext>
                </a:extLst>
              </a:tr>
              <a:tr h="324420">
                <a:tc>
                  <a:txBody>
                    <a:bodyPr/>
                    <a:lstStyle/>
                    <a:p>
                      <a:r>
                        <a:rPr lang="en-US" sz="1200"/>
                        <a:t>Year-over-Year 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Minimal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No major shifts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832855"/>
                  </a:ext>
                </a:extLst>
              </a:tr>
              <a:tr h="463456">
                <a:tc>
                  <a:txBody>
                    <a:bodyPr/>
                    <a:lstStyle/>
                    <a:p>
                      <a:r>
                        <a:rPr lang="en-US" sz="1200"/>
                        <a:t>Language Disparities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Present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Lower spending in some non-English groups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2704490"/>
                  </a:ext>
                </a:extLst>
              </a:tr>
              <a:tr h="266811">
                <a:tc>
                  <a:txBody>
                    <a:bodyPr/>
                    <a:lstStyle/>
                    <a:p>
                      <a:r>
                        <a:rPr lang="en-US" sz="1200"/>
                        <a:t>Equity Focus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Ongoing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Priority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9239059"/>
                  </a:ext>
                </a:extLst>
              </a:tr>
            </a:tbl>
          </a:graphicData>
        </a:graphic>
      </p:graphicFrame>
      <p:sp>
        <p:nvSpPr>
          <p:cNvPr id="28" name="Rectangle 13"/>
          <p:cNvSpPr>
            <a:spLocks noChangeArrowheads="1"/>
          </p:cNvSpPr>
          <p:nvPr/>
        </p:nvSpPr>
        <p:spPr bwMode="auto">
          <a:xfrm>
            <a:off x="6176865" y="1187846"/>
            <a:ext cx="58005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panose="020B0604020202020204" pitchFamily="34" charset="0"/>
              </a:rPr>
              <a:t>Equity &amp; Disparities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0533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007"/>
            <a:ext cx="11416937" cy="781393"/>
          </a:xfrm>
        </p:spPr>
        <p:txBody>
          <a:bodyPr/>
          <a:lstStyle/>
          <a:p>
            <a:r>
              <a:rPr lang="en-US" dirty="0" smtClean="0">
                <a:solidFill>
                  <a:schemeClr val="bg1"/>
                </a:solidFill>
              </a:rPr>
              <a:t>*NEW* Regional Center Performance Measures</a:t>
            </a:r>
            <a:endParaRPr lang="en-US" dirty="0">
              <a:solidFill>
                <a:schemeClr val="bg1"/>
              </a:solidFill>
            </a:endParaRP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
        <p:nvSpPr>
          <p:cNvPr id="5" name="Content Placeholder 4"/>
          <p:cNvSpPr>
            <a:spLocks noGrp="1"/>
          </p:cNvSpPr>
          <p:nvPr>
            <p:ph idx="1"/>
          </p:nvPr>
        </p:nvSpPr>
        <p:spPr>
          <a:xfrm>
            <a:off x="187569" y="1104656"/>
            <a:ext cx="10515600" cy="4733436"/>
          </a:xfrm>
        </p:spPr>
        <p:txBody>
          <a:bodyPr/>
          <a:lstStyle/>
          <a:p>
            <a:pPr marL="0" indent="0">
              <a:buNone/>
            </a:pPr>
            <a:r>
              <a:rPr lang="en-US" sz="2600" dirty="0" smtClean="0"/>
              <a:t>COMMUNITY </a:t>
            </a:r>
            <a:r>
              <a:rPr lang="en-US" sz="2600" dirty="0"/>
              <a:t>LIVING &amp; FAMILY </a:t>
            </a:r>
            <a:r>
              <a:rPr lang="en-US" sz="2600" dirty="0" smtClean="0"/>
              <a:t>SUPPORTS</a:t>
            </a:r>
          </a:p>
          <a:p>
            <a:pPr marL="0" indent="0">
              <a:buNone/>
            </a:pPr>
            <a:r>
              <a:rPr lang="en-US" sz="2600" dirty="0" smtClean="0"/>
              <a:t>Regional </a:t>
            </a:r>
            <a:r>
              <a:rPr lang="en-US" sz="2600" dirty="0"/>
              <a:t>Center of the East Bay continues to focus on supporting people to live in the most integrated and stable settings possible. This includes increasing the number of minors living with families, supporting adults across independent living, supported living, Adult Family Home Agency settings, and family homes, and reducing reliance on larger residential </a:t>
            </a:r>
            <a:r>
              <a:rPr lang="en-US" sz="2600" dirty="0" smtClean="0"/>
              <a:t>facilities. There </a:t>
            </a:r>
            <a:r>
              <a:rPr lang="en-US" sz="2600" dirty="0"/>
              <a:t>is also a stronger focus on housing overall, including improving access to affordable housing, strengthening coordination with housing providers, and expanding supports for individuals and families at risk of homelessness. The goal is to build more stability across all living arrangements while keeping community integration at the center of service planning.</a:t>
            </a:r>
          </a:p>
        </p:txBody>
      </p:sp>
    </p:spTree>
    <p:extLst>
      <p:ext uri="{BB962C8B-B14F-4D97-AF65-F5344CB8AC3E}">
        <p14:creationId xmlns:p14="http://schemas.microsoft.com/office/powerpoint/2010/main" val="3128193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007"/>
            <a:ext cx="11416937" cy="781393"/>
          </a:xfrm>
        </p:spPr>
        <p:txBody>
          <a:bodyPr/>
          <a:lstStyle/>
          <a:p>
            <a:r>
              <a:rPr lang="en-US" sz="3200" dirty="0">
                <a:solidFill>
                  <a:schemeClr val="bg1"/>
                </a:solidFill>
              </a:rPr>
              <a:t>FY </a:t>
            </a:r>
            <a:r>
              <a:rPr lang="en-US" sz="3200" dirty="0" smtClean="0">
                <a:solidFill>
                  <a:schemeClr val="bg1"/>
                </a:solidFill>
              </a:rPr>
              <a:t>2025/26 and FY 2026/27 </a:t>
            </a:r>
            <a:r>
              <a:rPr lang="en-US" sz="3200" dirty="0">
                <a:solidFill>
                  <a:schemeClr val="bg1"/>
                </a:solidFill>
              </a:rPr>
              <a:t>Regional Center Performance Measures</a:t>
            </a: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graphicFrame>
        <p:nvGraphicFramePr>
          <p:cNvPr id="9" name="Content Placeholder 8"/>
          <p:cNvGraphicFramePr>
            <a:graphicFrameLocks noGrp="1"/>
          </p:cNvGraphicFramePr>
          <p:nvPr>
            <p:ph idx="1"/>
            <p:extLst>
              <p:ext uri="{D42A27DB-BD31-4B8C-83A1-F6EECF244321}">
                <p14:modId xmlns:p14="http://schemas.microsoft.com/office/powerpoint/2010/main" val="4276692784"/>
              </p:ext>
            </p:extLst>
          </p:nvPr>
        </p:nvGraphicFramePr>
        <p:xfrm>
          <a:off x="307074" y="1435166"/>
          <a:ext cx="11701425" cy="4564419"/>
        </p:xfrm>
        <a:graphic>
          <a:graphicData uri="http://schemas.openxmlformats.org/drawingml/2006/table">
            <a:tbl>
              <a:tblPr/>
              <a:tblGrid>
                <a:gridCol w="3900475">
                  <a:extLst>
                    <a:ext uri="{9D8B030D-6E8A-4147-A177-3AD203B41FA5}">
                      <a16:colId xmlns:a16="http://schemas.microsoft.com/office/drawing/2014/main" val="2651596444"/>
                    </a:ext>
                  </a:extLst>
                </a:gridCol>
                <a:gridCol w="3900475">
                  <a:extLst>
                    <a:ext uri="{9D8B030D-6E8A-4147-A177-3AD203B41FA5}">
                      <a16:colId xmlns:a16="http://schemas.microsoft.com/office/drawing/2014/main" val="4022609655"/>
                    </a:ext>
                  </a:extLst>
                </a:gridCol>
                <a:gridCol w="3900475">
                  <a:extLst>
                    <a:ext uri="{9D8B030D-6E8A-4147-A177-3AD203B41FA5}">
                      <a16:colId xmlns:a16="http://schemas.microsoft.com/office/drawing/2014/main" val="2010117692"/>
                    </a:ext>
                  </a:extLst>
                </a:gridCol>
              </a:tblGrid>
              <a:tr h="521648">
                <a:tc>
                  <a:txBody>
                    <a:bodyPr/>
                    <a:lstStyle/>
                    <a:p>
                      <a:r>
                        <a:rPr lang="en-US"/>
                        <a:t>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FY25/26 Focus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FY26/27 Direction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7989843"/>
                  </a:ext>
                </a:extLst>
              </a:tr>
              <a:tr h="912884">
                <a:tc>
                  <a:txBody>
                    <a:bodyPr/>
                    <a:lstStyle/>
                    <a:p>
                      <a:r>
                        <a:rPr lang="en-US"/>
                        <a:t>Children &amp; family living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Maintain and strengthen family-based placements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Increase % of minors living with families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378267"/>
                  </a:ext>
                </a:extLst>
              </a:tr>
              <a:tr h="912884">
                <a:tc>
                  <a:txBody>
                    <a:bodyPr/>
                    <a:lstStyle/>
                    <a:p>
                      <a:r>
                        <a:rPr lang="en-US"/>
                        <a:t>Adult residential options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Support ILS, SLS, AFHA, and family homes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Expand community living and stability across all settings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5381594"/>
                  </a:ext>
                </a:extLst>
              </a:tr>
              <a:tr h="912884">
                <a:tc>
                  <a:txBody>
                    <a:bodyPr/>
                    <a:lstStyle/>
                    <a:p>
                      <a:r>
                        <a:rPr lang="en-US"/>
                        <a:t>Large facilities (&gt;6 beds)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Reduce institutional placements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Further reduce reliance on large residential settings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0402327"/>
                  </a:ext>
                </a:extLst>
              </a:tr>
              <a:tr h="1304119">
                <a:tc>
                  <a:txBody>
                    <a:bodyPr/>
                    <a:lstStyle/>
                    <a:p>
                      <a:r>
                        <a:rPr lang="en-US"/>
                        <a:t>Housing access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Improve coordination with housing partners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Expand housing navigation, affordability supports, and homelessness prevention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3821776"/>
                  </a:ext>
                </a:extLst>
              </a:tr>
            </a:tbl>
          </a:graphicData>
        </a:graphic>
      </p:graphicFrame>
      <p:sp>
        <p:nvSpPr>
          <p:cNvPr id="10" name="Rectangle 2"/>
          <p:cNvSpPr>
            <a:spLocks noChangeArrowheads="1"/>
          </p:cNvSpPr>
          <p:nvPr/>
        </p:nvSpPr>
        <p:spPr bwMode="auto">
          <a:xfrm>
            <a:off x="233984" y="914400"/>
            <a:ext cx="1090561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rPr>
              <a:t>COMMUNITY LIVING &amp; HOUSING OUTCOMES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620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007"/>
            <a:ext cx="11416937" cy="781393"/>
          </a:xfrm>
        </p:spPr>
        <p:txBody>
          <a:bodyPr/>
          <a:lstStyle/>
          <a:p>
            <a:r>
              <a:rPr lang="en-US" dirty="0" smtClean="0">
                <a:solidFill>
                  <a:schemeClr val="bg1"/>
                </a:solidFill>
              </a:rPr>
              <a:t>*NEW* Regional Center Performance Measures</a:t>
            </a:r>
            <a:endParaRPr lang="en-US" dirty="0">
              <a:solidFill>
                <a:schemeClr val="bg1"/>
              </a:solidFill>
            </a:endParaRP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
        <p:nvSpPr>
          <p:cNvPr id="5" name="Content Placeholder 4"/>
          <p:cNvSpPr>
            <a:spLocks noGrp="1"/>
          </p:cNvSpPr>
          <p:nvPr>
            <p:ph idx="1"/>
          </p:nvPr>
        </p:nvSpPr>
        <p:spPr>
          <a:xfrm>
            <a:off x="187569" y="1104656"/>
            <a:ext cx="10515600" cy="4733436"/>
          </a:xfrm>
        </p:spPr>
        <p:txBody>
          <a:bodyPr/>
          <a:lstStyle/>
          <a:p>
            <a:pPr marL="0" indent="0">
              <a:buNone/>
            </a:pPr>
            <a:r>
              <a:rPr lang="en-US" sz="2600" dirty="0"/>
              <a:t>EMPLOYMENT &amp; EQUITY </a:t>
            </a:r>
            <a:r>
              <a:rPr lang="en-US" sz="2600" dirty="0" smtClean="0"/>
              <a:t>OUTCOMES</a:t>
            </a:r>
          </a:p>
          <a:p>
            <a:pPr marL="0" indent="0">
              <a:buNone/>
            </a:pPr>
            <a:r>
              <a:rPr lang="en-US" sz="2600" dirty="0" smtClean="0"/>
              <a:t>Employment </a:t>
            </a:r>
            <a:r>
              <a:rPr lang="en-US" sz="2600" dirty="0"/>
              <a:t>measures focus on participation in competitive integrated employment, wages, hours worked, and outcomes from programs such as Paid Internship Programs. There is increasing emphasis on job quality, including retention, wage growth, and long-term stability, rather than just job placement</a:t>
            </a:r>
            <a:r>
              <a:rPr lang="en-US" sz="2600" dirty="0" smtClean="0"/>
              <a:t>.  The </a:t>
            </a:r>
            <a:r>
              <a:rPr lang="en-US" sz="2600" dirty="0"/>
              <a:t>system is also expanding Coordinated Career Pathways and strengthening partnerships with workforce agencies to support individuals transitioning from school to employment. At the same time, equity remains a central focus, with continued efforts to identify and reduce disparities in purchase of service spending, improve language access, and address differences in service experience across racial, ethnic, and linguistic groups.</a:t>
            </a:r>
          </a:p>
        </p:txBody>
      </p:sp>
    </p:spTree>
    <p:extLst>
      <p:ext uri="{BB962C8B-B14F-4D97-AF65-F5344CB8AC3E}">
        <p14:creationId xmlns:p14="http://schemas.microsoft.com/office/powerpoint/2010/main" val="4214278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007"/>
            <a:ext cx="11416937" cy="781393"/>
          </a:xfrm>
        </p:spPr>
        <p:txBody>
          <a:bodyPr/>
          <a:lstStyle/>
          <a:p>
            <a:r>
              <a:rPr lang="en-US" sz="3200" dirty="0">
                <a:solidFill>
                  <a:schemeClr val="bg1"/>
                </a:solidFill>
              </a:rPr>
              <a:t>FY </a:t>
            </a:r>
            <a:r>
              <a:rPr lang="en-US" sz="3200" dirty="0" smtClean="0">
                <a:solidFill>
                  <a:schemeClr val="bg1"/>
                </a:solidFill>
              </a:rPr>
              <a:t>2025/26 and FY 2026/27 </a:t>
            </a:r>
            <a:r>
              <a:rPr lang="en-US" sz="3200" dirty="0">
                <a:solidFill>
                  <a:schemeClr val="bg1"/>
                </a:solidFill>
              </a:rPr>
              <a:t>Regional Center Performance Measures</a:t>
            </a: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361626352"/>
              </p:ext>
            </p:extLst>
          </p:nvPr>
        </p:nvGraphicFramePr>
        <p:xfrm>
          <a:off x="0" y="1726500"/>
          <a:ext cx="12192000" cy="4445699"/>
        </p:xfrm>
        <a:graphic>
          <a:graphicData uri="http://schemas.openxmlformats.org/drawingml/2006/table">
            <a:tbl>
              <a:tblPr/>
              <a:tblGrid>
                <a:gridCol w="4064000">
                  <a:extLst>
                    <a:ext uri="{9D8B030D-6E8A-4147-A177-3AD203B41FA5}">
                      <a16:colId xmlns:a16="http://schemas.microsoft.com/office/drawing/2014/main" val="879813708"/>
                    </a:ext>
                  </a:extLst>
                </a:gridCol>
                <a:gridCol w="4064000">
                  <a:extLst>
                    <a:ext uri="{9D8B030D-6E8A-4147-A177-3AD203B41FA5}">
                      <a16:colId xmlns:a16="http://schemas.microsoft.com/office/drawing/2014/main" val="112438476"/>
                    </a:ext>
                  </a:extLst>
                </a:gridCol>
                <a:gridCol w="4064000">
                  <a:extLst>
                    <a:ext uri="{9D8B030D-6E8A-4147-A177-3AD203B41FA5}">
                      <a16:colId xmlns:a16="http://schemas.microsoft.com/office/drawing/2014/main" val="3190179923"/>
                    </a:ext>
                  </a:extLst>
                </a:gridCol>
              </a:tblGrid>
              <a:tr h="455969">
                <a:tc>
                  <a:txBody>
                    <a:bodyPr/>
                    <a:lstStyle/>
                    <a:p>
                      <a:r>
                        <a:rPr lang="en-US"/>
                        <a:t>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FY25/26 Focus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FY26/27 Direction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2582593"/>
                  </a:ext>
                </a:extLst>
              </a:tr>
              <a:tr h="797946">
                <a:tc>
                  <a:txBody>
                    <a:bodyPr/>
                    <a:lstStyle/>
                    <a:p>
                      <a:r>
                        <a:rPr lang="en-US"/>
                        <a:t>Employment participation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Increase CIE participation and PIP outcomes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Focus on retention, wage growth, and job 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4958458"/>
                  </a:ext>
                </a:extLst>
              </a:tr>
              <a:tr h="797946">
                <a:tc>
                  <a:txBody>
                    <a:bodyPr/>
                    <a:lstStyle/>
                    <a:p>
                      <a:r>
                        <a:rPr lang="en-US"/>
                        <a:t>Earnings &amp; stability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Track wages and hours through EDD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Improve wage progression and long-term stability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256629"/>
                  </a:ext>
                </a:extLst>
              </a:tr>
              <a:tr h="797946">
                <a:tc>
                  <a:txBody>
                    <a:bodyPr/>
                    <a:lstStyle/>
                    <a:p>
                      <a:r>
                        <a:rPr lang="en-US"/>
                        <a:t>Career pathways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Expand Coordinated Career Pathways (CCP)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Strengthen placement and transition-to-work systems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5997298"/>
                  </a:ext>
                </a:extLst>
              </a:tr>
              <a:tr h="797946">
                <a:tc>
                  <a:txBody>
                    <a:bodyPr/>
                    <a:lstStyle/>
                    <a:p>
                      <a:r>
                        <a:rPr lang="en-US"/>
                        <a:t>Equity in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Identify POS disparities across race, language, and 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Reduce measurable disparities in access and spending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4231641"/>
                  </a:ext>
                </a:extLst>
              </a:tr>
              <a:tr h="797946">
                <a:tc>
                  <a:txBody>
                    <a:bodyPr/>
                    <a:lstStyle/>
                    <a:p>
                      <a:r>
                        <a:rPr lang="en-US"/>
                        <a:t>Language access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Expand translation and outreach efforts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Strengthen culturally responsive service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1043568"/>
                  </a:ext>
                </a:extLst>
              </a:tr>
            </a:tbl>
          </a:graphicData>
        </a:graphic>
      </p:graphicFrame>
      <p:sp>
        <p:nvSpPr>
          <p:cNvPr id="6" name="Rectangle 1"/>
          <p:cNvSpPr>
            <a:spLocks noChangeArrowheads="1"/>
          </p:cNvSpPr>
          <p:nvPr/>
        </p:nvSpPr>
        <p:spPr bwMode="auto">
          <a:xfrm>
            <a:off x="0" y="10918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rPr>
              <a:t>EMPLOYMENT &amp; EQUITY OUTCOMES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04895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007"/>
            <a:ext cx="11416937" cy="781393"/>
          </a:xfrm>
        </p:spPr>
        <p:txBody>
          <a:bodyPr/>
          <a:lstStyle/>
          <a:p>
            <a:r>
              <a:rPr lang="en-US" dirty="0" smtClean="0">
                <a:solidFill>
                  <a:schemeClr val="bg1"/>
                </a:solidFill>
              </a:rPr>
              <a:t>*NEW* Regional Center Performance Measures</a:t>
            </a:r>
            <a:endParaRPr lang="en-US" dirty="0">
              <a:solidFill>
                <a:schemeClr val="bg1"/>
              </a:solidFill>
            </a:endParaRP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
        <p:nvSpPr>
          <p:cNvPr id="5" name="Content Placeholder 4"/>
          <p:cNvSpPr>
            <a:spLocks noGrp="1"/>
          </p:cNvSpPr>
          <p:nvPr>
            <p:ph idx="1"/>
          </p:nvPr>
        </p:nvSpPr>
        <p:spPr>
          <a:xfrm>
            <a:off x="187569" y="1104655"/>
            <a:ext cx="11229368" cy="4962037"/>
          </a:xfrm>
        </p:spPr>
        <p:txBody>
          <a:bodyPr/>
          <a:lstStyle/>
          <a:p>
            <a:pPr marL="0" indent="0">
              <a:buNone/>
            </a:pPr>
            <a:r>
              <a:rPr lang="en-US" dirty="0"/>
              <a:t>SYSTEM PERFORMANCE &amp; </a:t>
            </a:r>
            <a:r>
              <a:rPr lang="en-US" dirty="0" smtClean="0"/>
              <a:t>COMPLIANCE</a:t>
            </a:r>
          </a:p>
          <a:p>
            <a:pPr marL="0" indent="0">
              <a:buNone/>
            </a:pPr>
            <a:r>
              <a:rPr lang="en-US" dirty="0" smtClean="0"/>
              <a:t>System </a:t>
            </a:r>
            <a:r>
              <a:rPr lang="en-US" dirty="0"/>
              <a:t>performance measures focus on ensuring timely and accurate service delivery, including intake and assessment timelines, IPP and IFSP development, and data reporting accuracy. Continued attention is needed to improve consistency, particularly in areas affected by staffing and system capacity</a:t>
            </a:r>
            <a:r>
              <a:rPr lang="en-US" dirty="0" smtClean="0"/>
              <a:t>.  Compliance </a:t>
            </a:r>
            <a:r>
              <a:rPr lang="en-US" dirty="0"/>
              <a:t>measures ensure that fiscal and regulatory requirements are met, including maintaining clean audits, staying within budget, meeting waiver requirements, and complying with vendor and reporting standards. Strong data systems, including CDER and ESR accuracy, remain essential to maintaining accountability across all service areas.</a:t>
            </a:r>
            <a:endParaRPr lang="en-US" dirty="0" smtClean="0"/>
          </a:p>
        </p:txBody>
      </p:sp>
    </p:spTree>
    <p:extLst>
      <p:ext uri="{BB962C8B-B14F-4D97-AF65-F5344CB8AC3E}">
        <p14:creationId xmlns:p14="http://schemas.microsoft.com/office/powerpoint/2010/main" val="2468586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526"/>
            <a:ext cx="11887200" cy="592818"/>
          </a:xfrm>
        </p:spPr>
        <p:txBody>
          <a:bodyPr/>
          <a:lstStyle/>
          <a:p>
            <a:r>
              <a:rPr lang="en-US" sz="4000" dirty="0" smtClean="0">
                <a:solidFill>
                  <a:schemeClr val="bg1"/>
                </a:solidFill>
              </a:rPr>
              <a:t>Regional Center Performance Contract </a:t>
            </a:r>
            <a:endParaRPr lang="en-US" sz="4000" dirty="0">
              <a:solidFill>
                <a:schemeClr val="bg1"/>
              </a:solidFill>
            </a:endParaRPr>
          </a:p>
        </p:txBody>
      </p:sp>
      <p:sp>
        <p:nvSpPr>
          <p:cNvPr id="3" name="Content Placeholder 2"/>
          <p:cNvSpPr>
            <a:spLocks noGrp="1"/>
          </p:cNvSpPr>
          <p:nvPr>
            <p:ph idx="1"/>
          </p:nvPr>
        </p:nvSpPr>
        <p:spPr>
          <a:xfrm>
            <a:off x="235131" y="1210067"/>
            <a:ext cx="7886185" cy="3737430"/>
          </a:xfrm>
        </p:spPr>
        <p:txBody>
          <a:bodyPr/>
          <a:lstStyle/>
          <a:p>
            <a:pPr marL="461963" indent="-461963">
              <a:buFont typeface="Courier New" panose="02070309020205020404" pitchFamily="49" charset="0"/>
              <a:buChar char="o"/>
            </a:pPr>
            <a:r>
              <a:rPr lang="en-US" dirty="0">
                <a:latin typeface="HELVETICA" panose="020B0604020202020204" pitchFamily="34" charset="0"/>
                <a:ea typeface="Verdana" panose="020B0604030504040204" pitchFamily="34" charset="0"/>
                <a:cs typeface="HELVETICA" panose="020B0604020202020204" pitchFamily="34" charset="0"/>
              </a:rPr>
              <a:t>Annual agreement between DDS and </a:t>
            </a:r>
            <a:r>
              <a:rPr lang="en-US" dirty="0" smtClean="0">
                <a:latin typeface="HELVETICA" panose="020B0604020202020204" pitchFamily="34" charset="0"/>
                <a:ea typeface="Verdana" panose="020B0604030504040204" pitchFamily="34" charset="0"/>
                <a:cs typeface="HELVETICA" panose="020B0604020202020204" pitchFamily="34" charset="0"/>
              </a:rPr>
              <a:t>RCEB</a:t>
            </a:r>
          </a:p>
          <a:p>
            <a:pPr marL="461963" indent="-461963">
              <a:buFont typeface="Courier New" panose="02070309020205020404" pitchFamily="49" charset="0"/>
              <a:buChar char="o"/>
            </a:pPr>
            <a:r>
              <a:rPr lang="en-US" dirty="0" smtClean="0">
                <a:latin typeface="HELVETICA" panose="020B0604020202020204" pitchFamily="34" charset="0"/>
                <a:cs typeface="HELVETICA" panose="020B0604020202020204" pitchFamily="34" charset="0"/>
              </a:rPr>
              <a:t>All </a:t>
            </a:r>
            <a:r>
              <a:rPr lang="en-US" dirty="0">
                <a:latin typeface="HELVETICA" panose="020B0604020202020204" pitchFamily="34" charset="0"/>
                <a:cs typeface="HELVETICA" panose="020B0604020202020204" pitchFamily="34" charset="0"/>
              </a:rPr>
              <a:t>Regional Centers must address and meet statewide performance goals. </a:t>
            </a:r>
          </a:p>
          <a:p>
            <a:pPr marL="461963" indent="-461963">
              <a:buFont typeface="Courier New" panose="02070309020205020404" pitchFamily="49" charset="0"/>
              <a:buChar char="o"/>
            </a:pPr>
            <a:r>
              <a:rPr lang="en-US" dirty="0" smtClean="0">
                <a:latin typeface="HELVETICA" panose="020B0604020202020204" pitchFamily="34" charset="0"/>
                <a:ea typeface="Verdana" panose="020B0604030504040204" pitchFamily="34" charset="0"/>
                <a:cs typeface="HELVETICA" panose="020B0604020202020204" pitchFamily="34" charset="0"/>
              </a:rPr>
              <a:t>Public Policy measures that address </a:t>
            </a:r>
          </a:p>
          <a:p>
            <a:pPr marL="919163" lvl="1" indent="-461963">
              <a:buFont typeface="Courier New" panose="02070309020205020404" pitchFamily="49" charset="0"/>
              <a:buChar char="o"/>
            </a:pPr>
            <a:r>
              <a:rPr lang="en-US" dirty="0">
                <a:latin typeface="HELVETICA" panose="020B0604020202020204" pitchFamily="34" charset="0"/>
                <a:ea typeface="Verdana" panose="020B0604030504040204" pitchFamily="34" charset="0"/>
                <a:cs typeface="HELVETICA" panose="020B0604020202020204" pitchFamily="34" charset="0"/>
              </a:rPr>
              <a:t>R</a:t>
            </a:r>
            <a:r>
              <a:rPr lang="en-US" dirty="0" smtClean="0">
                <a:latin typeface="HELVETICA" panose="020B0604020202020204" pitchFamily="34" charset="0"/>
                <a:ea typeface="Verdana" panose="020B0604030504040204" pitchFamily="34" charset="0"/>
                <a:cs typeface="HELVETICA" panose="020B0604020202020204" pitchFamily="34" charset="0"/>
              </a:rPr>
              <a:t>esidential settings</a:t>
            </a:r>
          </a:p>
          <a:p>
            <a:pPr marL="919163" lvl="1" indent="-461963">
              <a:buFont typeface="Courier New" panose="02070309020205020404" pitchFamily="49" charset="0"/>
              <a:buChar char="o"/>
            </a:pPr>
            <a:r>
              <a:rPr lang="en-US" dirty="0" smtClean="0">
                <a:latin typeface="HELVETICA" panose="020B0604020202020204" pitchFamily="34" charset="0"/>
                <a:ea typeface="Verdana" panose="020B0604030504040204" pitchFamily="34" charset="0"/>
                <a:cs typeface="HELVETICA" panose="020B0604020202020204" pitchFamily="34" charset="0"/>
              </a:rPr>
              <a:t>Compliance</a:t>
            </a:r>
          </a:p>
          <a:p>
            <a:pPr marL="919163" lvl="1" indent="-461963">
              <a:buFont typeface="Courier New" panose="02070309020205020404" pitchFamily="49" charset="0"/>
              <a:buChar char="o"/>
            </a:pPr>
            <a:r>
              <a:rPr lang="en-US" dirty="0" smtClean="0">
                <a:latin typeface="HELVETICA" panose="020B0604020202020204" pitchFamily="34" charset="0"/>
                <a:ea typeface="Verdana" panose="020B0604030504040204" pitchFamily="34" charset="0"/>
                <a:cs typeface="HELVETICA" panose="020B0604020202020204" pitchFamily="34" charset="0"/>
              </a:rPr>
              <a:t>Disparity</a:t>
            </a:r>
          </a:p>
          <a:p>
            <a:pPr marL="919163" lvl="1" indent="-461963">
              <a:buFont typeface="Courier New" panose="02070309020205020404" pitchFamily="49" charset="0"/>
              <a:buChar char="o"/>
            </a:pPr>
            <a:r>
              <a:rPr lang="en-US" dirty="0" smtClean="0">
                <a:latin typeface="HELVETICA" panose="020B0604020202020204" pitchFamily="34" charset="0"/>
                <a:ea typeface="Verdana" panose="020B0604030504040204" pitchFamily="34" charset="0"/>
                <a:cs typeface="HELVETICA" panose="020B0604020202020204" pitchFamily="34" charset="0"/>
              </a:rPr>
              <a:t>Employment</a:t>
            </a:r>
          </a:p>
          <a:p>
            <a:pPr marL="919163" lvl="1" indent="-461963">
              <a:buFont typeface="Courier New" panose="02070309020205020404" pitchFamily="49" charset="0"/>
              <a:buChar char="o"/>
            </a:pPr>
            <a:endParaRPr lang="en-US" dirty="0" smtClean="0">
              <a:latin typeface="HELVETICA" panose="020B0604020202020204" pitchFamily="34" charset="0"/>
              <a:ea typeface="Verdana" panose="020B0604030504040204" pitchFamily="34" charset="0"/>
              <a:cs typeface="HELVETICA" panose="020B0604020202020204" pitchFamily="34" charset="0"/>
            </a:endParaRPr>
          </a:p>
          <a:p>
            <a:pPr marL="461963" indent="-461963">
              <a:buFont typeface="Courier New" panose="02070309020205020404" pitchFamily="49" charset="0"/>
              <a:buChar char="o"/>
            </a:pPr>
            <a:endParaRPr lang="en-US" dirty="0">
              <a:latin typeface="HELVETICA" panose="020B0604020202020204" pitchFamily="34" charset="0"/>
              <a:cs typeface="HELVETICA" panose="020B0604020202020204" pitchFamily="34" charset="0"/>
            </a:endParaRP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pic>
        <p:nvPicPr>
          <p:cNvPr id="6" name="Picture 5" descr="Was ist eine Firewal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1316" y="1526816"/>
            <a:ext cx="4070684" cy="4549130"/>
          </a:xfrm>
          <a:prstGeom prst="rect">
            <a:avLst/>
          </a:prstGeom>
        </p:spPr>
      </p:pic>
    </p:spTree>
    <p:extLst>
      <p:ext uri="{BB962C8B-B14F-4D97-AF65-F5344CB8AC3E}">
        <p14:creationId xmlns:p14="http://schemas.microsoft.com/office/powerpoint/2010/main" val="44511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007"/>
            <a:ext cx="11416937" cy="781393"/>
          </a:xfrm>
        </p:spPr>
        <p:txBody>
          <a:bodyPr/>
          <a:lstStyle/>
          <a:p>
            <a:r>
              <a:rPr lang="en-US" sz="3200" dirty="0">
                <a:solidFill>
                  <a:schemeClr val="bg1"/>
                </a:solidFill>
              </a:rPr>
              <a:t>FY </a:t>
            </a:r>
            <a:r>
              <a:rPr lang="en-US" sz="3200" dirty="0" smtClean="0">
                <a:solidFill>
                  <a:schemeClr val="bg1"/>
                </a:solidFill>
              </a:rPr>
              <a:t>2025/26 and FY 2026/27 </a:t>
            </a:r>
            <a:r>
              <a:rPr lang="en-US" sz="3200" dirty="0">
                <a:solidFill>
                  <a:schemeClr val="bg1"/>
                </a:solidFill>
              </a:rPr>
              <a:t>Regional Center Performance Measures</a:t>
            </a: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1067681424"/>
              </p:ext>
            </p:extLst>
          </p:nvPr>
        </p:nvGraphicFramePr>
        <p:xfrm>
          <a:off x="0" y="1635370"/>
          <a:ext cx="12192000" cy="4484075"/>
        </p:xfrm>
        <a:graphic>
          <a:graphicData uri="http://schemas.openxmlformats.org/drawingml/2006/table">
            <a:tbl>
              <a:tblPr/>
              <a:tblGrid>
                <a:gridCol w="4064000">
                  <a:extLst>
                    <a:ext uri="{9D8B030D-6E8A-4147-A177-3AD203B41FA5}">
                      <a16:colId xmlns:a16="http://schemas.microsoft.com/office/drawing/2014/main" val="4286688110"/>
                    </a:ext>
                  </a:extLst>
                </a:gridCol>
                <a:gridCol w="4064000">
                  <a:extLst>
                    <a:ext uri="{9D8B030D-6E8A-4147-A177-3AD203B41FA5}">
                      <a16:colId xmlns:a16="http://schemas.microsoft.com/office/drawing/2014/main" val="1289666934"/>
                    </a:ext>
                  </a:extLst>
                </a:gridCol>
                <a:gridCol w="4064000">
                  <a:extLst>
                    <a:ext uri="{9D8B030D-6E8A-4147-A177-3AD203B41FA5}">
                      <a16:colId xmlns:a16="http://schemas.microsoft.com/office/drawing/2014/main" val="4133493877"/>
                    </a:ext>
                  </a:extLst>
                </a:gridCol>
              </a:tblGrid>
              <a:tr h="459905">
                <a:tc>
                  <a:txBody>
                    <a:bodyPr/>
                    <a:lstStyle/>
                    <a:p>
                      <a:r>
                        <a:rPr lang="en-US"/>
                        <a:t>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FY25/26 Focus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FY26/27 Direction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8392039"/>
                  </a:ext>
                </a:extLst>
              </a:tr>
              <a:tr h="804834">
                <a:tc>
                  <a:txBody>
                    <a:bodyPr/>
                    <a:lstStyle/>
                    <a:p>
                      <a:r>
                        <a:rPr lang="en-US"/>
                        <a:t>Intake &amp; Early Start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Address delays in assessment and intake timelines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Improve consistency and timeliness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439756"/>
                  </a:ext>
                </a:extLst>
              </a:tr>
              <a:tr h="804834">
                <a:tc>
                  <a:txBody>
                    <a:bodyPr/>
                    <a:lstStyle/>
                    <a:p>
                      <a:r>
                        <a:rPr lang="en-US"/>
                        <a:t>Service planning (IPP/IFSP)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Maintain compliance with planning timelines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Strengthen reliability and tracking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2104180"/>
                  </a:ext>
                </a:extLst>
              </a:tr>
              <a:tr h="804834">
                <a:tc>
                  <a:txBody>
                    <a:bodyPr/>
                    <a:lstStyle/>
                    <a:p>
                      <a:r>
                        <a:rPr lang="en-US"/>
                        <a:t>Data systems (CDER/ESR)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Improve accuracy and reporting timeliness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Maintain strong data integrity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2400284"/>
                  </a:ext>
                </a:extLst>
              </a:tr>
              <a:tr h="804834">
                <a:tc>
                  <a:txBody>
                    <a:bodyPr/>
                    <a:lstStyle/>
                    <a:p>
                      <a:r>
                        <a:rPr lang="en-US"/>
                        <a:t>Fiscal compliance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Maintain audits, budget compliance, and waiver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Sustain clean audits and fiscal stability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5549393"/>
                  </a:ext>
                </a:extLst>
              </a:tr>
              <a:tr h="804834">
                <a:tc>
                  <a:txBody>
                    <a:bodyPr/>
                    <a:lstStyle/>
                    <a:p>
                      <a:r>
                        <a:rPr lang="en-US"/>
                        <a:t>Vendor oversight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Maintain required reporting and compliance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Strengthen consistency and accountability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3011870"/>
                  </a:ext>
                </a:extLst>
              </a:tr>
            </a:tbl>
          </a:graphicData>
        </a:graphic>
      </p:graphicFrame>
      <p:sp>
        <p:nvSpPr>
          <p:cNvPr id="8" name="Rectangle 1"/>
          <p:cNvSpPr>
            <a:spLocks noChangeArrowheads="1"/>
          </p:cNvSpPr>
          <p:nvPr/>
        </p:nvSpPr>
        <p:spPr bwMode="auto">
          <a:xfrm>
            <a:off x="0" y="10800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rPr>
              <a:t>SYSTEM PERFORMANCE &amp; COMPLIANCE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1087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08" y="108284"/>
            <a:ext cx="11793813" cy="759463"/>
          </a:xfrm>
        </p:spPr>
        <p:txBody>
          <a:bodyPr>
            <a:noAutofit/>
          </a:bodyPr>
          <a:lstStyle/>
          <a:p>
            <a:r>
              <a:rPr lang="en-US" sz="2800" dirty="0"/>
              <a:t>Final </a:t>
            </a:r>
            <a:r>
              <a:rPr lang="en-US" sz="2800" dirty="0" smtClean="0"/>
              <a:t>Summary on Data Comparison: </a:t>
            </a:r>
            <a:r>
              <a:rPr lang="en-US" sz="2800" dirty="0"/>
              <a:t>FY </a:t>
            </a:r>
            <a:r>
              <a:rPr lang="en-US" sz="2800" dirty="0" smtClean="0"/>
              <a:t>2026–2027 </a:t>
            </a:r>
            <a:r>
              <a:rPr lang="en-US" sz="2800" dirty="0"/>
              <a:t>Performance Overview</a:t>
            </a:r>
            <a:endParaRPr lang="en-US" sz="2800" dirty="0">
              <a:solidFill>
                <a:schemeClr val="bg1"/>
              </a:solidFill>
            </a:endParaRPr>
          </a:p>
        </p:txBody>
      </p:sp>
      <p:sp>
        <p:nvSpPr>
          <p:cNvPr id="3" name="Content Placeholder 2"/>
          <p:cNvSpPr>
            <a:spLocks noGrp="1"/>
          </p:cNvSpPr>
          <p:nvPr>
            <p:ph sz="half" idx="1"/>
          </p:nvPr>
        </p:nvSpPr>
        <p:spPr>
          <a:xfrm>
            <a:off x="346048" y="1171520"/>
            <a:ext cx="11550483" cy="4865385"/>
          </a:xfrm>
        </p:spPr>
        <p:txBody>
          <a:bodyPr>
            <a:normAutofit/>
          </a:bodyPr>
          <a:lstStyle/>
          <a:p>
            <a:pPr marL="0" indent="0">
              <a:buNone/>
            </a:pPr>
            <a:r>
              <a:rPr lang="en-US" sz="2400" dirty="0"/>
              <a:t>FY25/26 Focus and </a:t>
            </a:r>
            <a:r>
              <a:rPr lang="en-US" sz="2400" dirty="0" smtClean="0"/>
              <a:t>Direction:</a:t>
            </a:r>
          </a:p>
          <a:p>
            <a:pPr marL="0" indent="0">
              <a:buNone/>
            </a:pPr>
            <a:r>
              <a:rPr lang="en-US" sz="2400" dirty="0" smtClean="0"/>
              <a:t>In </a:t>
            </a:r>
            <a:r>
              <a:rPr lang="en-US" sz="2400" dirty="0"/>
              <a:t>FY25/26, Regional Center of the East Bay is taking a more focused approach to areas that need improvement while continuing to build on what is already working well. There is particular attention on improving intake and assessment timelines, especially for individuals over age three, where delays have been a concern. Efforts are being made to address staffing challenges and streamline internal processes so timelines become more consistent. At the same time, employment remains an important priority, with more emphasis on connecting with individuals earlier—especially transition-age youth—and creating clearer pathways into competitive integrated employment. The organization is also taking a closer look at service access across different communities, using data to better understand where gaps exist, including those related to language, and using that information to guide more practical, targeted outreach. Overall, the focus for this year is on making steady, realistic improvements in key areas that directly affect service delivery.</a:t>
            </a:r>
          </a:p>
        </p:txBody>
      </p:sp>
      <p:pic>
        <p:nvPicPr>
          <p:cNvPr id="4" name="Picture 3" descr="RCEB logo" title="RCEB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691978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08" y="108284"/>
            <a:ext cx="11793813" cy="759463"/>
          </a:xfrm>
        </p:spPr>
        <p:txBody>
          <a:bodyPr>
            <a:noAutofit/>
          </a:bodyPr>
          <a:lstStyle/>
          <a:p>
            <a:r>
              <a:rPr lang="en-US" sz="4000" dirty="0"/>
              <a:t>Final Summary: FY </a:t>
            </a:r>
            <a:r>
              <a:rPr lang="en-US" sz="4000" dirty="0" smtClean="0"/>
              <a:t>2026–2027 </a:t>
            </a:r>
            <a:r>
              <a:rPr lang="en-US" sz="4000" dirty="0"/>
              <a:t>Performance Overview</a:t>
            </a:r>
            <a:endParaRPr lang="en-US" sz="4000" dirty="0">
              <a:solidFill>
                <a:schemeClr val="bg1"/>
              </a:solidFill>
            </a:endParaRPr>
          </a:p>
        </p:txBody>
      </p:sp>
      <p:sp>
        <p:nvSpPr>
          <p:cNvPr id="3" name="Content Placeholder 2"/>
          <p:cNvSpPr>
            <a:spLocks noGrp="1"/>
          </p:cNvSpPr>
          <p:nvPr>
            <p:ph sz="half" idx="1"/>
          </p:nvPr>
        </p:nvSpPr>
        <p:spPr>
          <a:xfrm>
            <a:off x="346048" y="1171520"/>
            <a:ext cx="11550483" cy="4865385"/>
          </a:xfrm>
        </p:spPr>
        <p:txBody>
          <a:bodyPr>
            <a:normAutofit/>
          </a:bodyPr>
          <a:lstStyle/>
          <a:p>
            <a:pPr marL="0" indent="0">
              <a:buNone/>
            </a:pPr>
            <a:r>
              <a:rPr lang="en-US" dirty="0" smtClean="0"/>
              <a:t>Looking </a:t>
            </a:r>
            <a:r>
              <a:rPr lang="en-US" dirty="0"/>
              <a:t>ahead to FY26/27, the focus shifts toward strengthening consistency and building on what’s already in place. Employment efforts will continue to move toward long-term outcomes like retention and wage growth. Equity work will focus more on measurable reductions in disparities, especially across language and cultural groups.</a:t>
            </a:r>
          </a:p>
          <a:p>
            <a:pPr marL="0" indent="0">
              <a:buNone/>
            </a:pPr>
            <a:r>
              <a:rPr lang="en-US" dirty="0"/>
              <a:t>Housing and community living supports will continue to evolve, with more attention on stability and access to affordable housing. Across all areas, there is a stronger focus on using data to guide decisions and make ongoing improvements.</a:t>
            </a: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91248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08" y="108284"/>
            <a:ext cx="11793813" cy="759463"/>
          </a:xfrm>
        </p:spPr>
        <p:txBody>
          <a:bodyPr>
            <a:noAutofit/>
          </a:bodyPr>
          <a:lstStyle/>
          <a:p>
            <a:r>
              <a:rPr lang="en-US" sz="4000" dirty="0"/>
              <a:t>Final Summary: FY </a:t>
            </a:r>
            <a:r>
              <a:rPr lang="en-US" sz="4000" dirty="0" smtClean="0"/>
              <a:t>2026–2027 </a:t>
            </a:r>
            <a:r>
              <a:rPr lang="en-US" sz="4000" dirty="0"/>
              <a:t>Performance Overview</a:t>
            </a:r>
            <a:endParaRPr lang="en-US" sz="4000" dirty="0">
              <a:solidFill>
                <a:schemeClr val="bg1"/>
              </a:solidFill>
            </a:endParaRPr>
          </a:p>
        </p:txBody>
      </p:sp>
      <p:sp>
        <p:nvSpPr>
          <p:cNvPr id="3" name="Content Placeholder 2"/>
          <p:cNvSpPr>
            <a:spLocks noGrp="1"/>
          </p:cNvSpPr>
          <p:nvPr>
            <p:ph sz="half" idx="1"/>
          </p:nvPr>
        </p:nvSpPr>
        <p:spPr>
          <a:xfrm>
            <a:off x="346048" y="1171520"/>
            <a:ext cx="11550483" cy="4865385"/>
          </a:xfrm>
        </p:spPr>
        <p:txBody>
          <a:bodyPr>
            <a:normAutofit/>
          </a:bodyPr>
          <a:lstStyle/>
          <a:p>
            <a:pPr marL="0" indent="0">
              <a:buNone/>
            </a:pPr>
            <a:r>
              <a:rPr lang="en-US" dirty="0"/>
              <a:t>Overall, the FY25/26 performance framework reflects steady progress across key areas, with continued focus on community living, employment, equity, and compliance. The updates to the measures show a stronger emphasis on housing stability, employment outcomes, and reducing disparities in a more targeted way</a:t>
            </a:r>
            <a:r>
              <a:rPr lang="en-US" dirty="0" smtClean="0"/>
              <a:t>.  Moving </a:t>
            </a:r>
            <a:r>
              <a:rPr lang="en-US" dirty="0"/>
              <a:t>into FY26/27, the focus is on consistency, accountability, and making sure improvements are sustained over time. The direction is clear: better outcomes, more equitable access, and a system that responds more effectively to the people it serves.</a:t>
            </a: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1655054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903" y="2013680"/>
            <a:ext cx="4816644" cy="2077057"/>
          </a:xfrm>
        </p:spPr>
        <p:txBody>
          <a:bodyPr/>
          <a:lstStyle/>
          <a:p>
            <a:pPr algn="ctr"/>
            <a:r>
              <a:rPr lang="en-US" dirty="0" smtClean="0"/>
              <a:t>Public Input </a:t>
            </a:r>
            <a:br>
              <a:rPr lang="en-US" dirty="0" smtClean="0"/>
            </a:br>
            <a:r>
              <a:rPr lang="en-US" dirty="0" smtClean="0"/>
              <a:t>&amp; </a:t>
            </a:r>
            <a:br>
              <a:rPr lang="en-US" dirty="0" smtClean="0"/>
            </a:br>
            <a:r>
              <a:rPr lang="en-US" dirty="0" smtClean="0"/>
              <a:t>Where to find Data </a:t>
            </a:r>
            <a:endParaRPr lang="en-US" dirty="0"/>
          </a:p>
        </p:txBody>
      </p:sp>
      <p:pic>
        <p:nvPicPr>
          <p:cNvPr id="3" name="Picture 2"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3368716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626"/>
            <a:ext cx="10515600" cy="1325563"/>
          </a:xfrm>
        </p:spPr>
        <p:txBody>
          <a:bodyPr/>
          <a:lstStyle/>
          <a:p>
            <a:r>
              <a:rPr lang="en-US" dirty="0" smtClean="0">
                <a:solidFill>
                  <a:schemeClr val="bg1"/>
                </a:solidFill>
              </a:rPr>
              <a:t>Public Input and Data</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RCEB posts annual performance contract on RCEB Website (RCEB.ORG) </a:t>
            </a:r>
          </a:p>
          <a:p>
            <a:r>
              <a:rPr lang="en-US" dirty="0" smtClean="0"/>
              <a:t>DDS posts dashboard with Regional Center Performance Measures on their website (DDS.CA.GOV) </a:t>
            </a:r>
          </a:p>
          <a:p>
            <a:r>
              <a:rPr lang="en-US" dirty="0" smtClean="0"/>
              <a:t>Participate by sharing your lived experience- what’s working and what is not</a:t>
            </a:r>
            <a:endParaRPr lang="en-US" dirty="0"/>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20731986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379" y="1099280"/>
            <a:ext cx="7692189" cy="3845700"/>
          </a:xfrm>
        </p:spPr>
        <p:txBody>
          <a:bodyPr/>
          <a:lstStyle/>
          <a:p>
            <a:r>
              <a:rPr lang="en-US" sz="3600" dirty="0"/>
              <a:t>Are there any activities you would suggest to support a positive trend on these outcomes?</a:t>
            </a:r>
            <a:br>
              <a:rPr lang="en-US" sz="3600" dirty="0"/>
            </a:br>
            <a:r>
              <a:rPr lang="en-US" sz="3600" dirty="0"/>
              <a:t/>
            </a:r>
            <a:br>
              <a:rPr lang="en-US" sz="3600" dirty="0"/>
            </a:br>
            <a:r>
              <a:rPr lang="en-US" sz="3600" dirty="0" smtClean="0"/>
              <a:t>What </a:t>
            </a:r>
            <a:r>
              <a:rPr lang="en-US" sz="3600" dirty="0"/>
              <a:t>supports might be offered to see progress</a:t>
            </a:r>
            <a:r>
              <a:rPr lang="en-US" sz="3600" dirty="0" smtClean="0"/>
              <a:t>?</a:t>
            </a:r>
            <a:br>
              <a:rPr lang="en-US" sz="3600" dirty="0" smtClean="0"/>
            </a:br>
            <a:r>
              <a:rPr lang="en-US" sz="3600" dirty="0"/>
              <a:t/>
            </a:r>
            <a:br>
              <a:rPr lang="en-US" sz="3600" dirty="0"/>
            </a:br>
            <a:r>
              <a:rPr lang="en-US" sz="3600" dirty="0"/>
              <a:t>Please share your thoughts on what Activities RCEB could be involved in to support these </a:t>
            </a:r>
            <a:r>
              <a:rPr lang="en-US" sz="3600" dirty="0" smtClean="0"/>
              <a:t>outcomes</a:t>
            </a:r>
            <a:br>
              <a:rPr lang="en-US" sz="3600" dirty="0" smtClean="0"/>
            </a:br>
            <a:r>
              <a:rPr lang="en-US" sz="2800" dirty="0" smtClean="0"/>
              <a:t/>
            </a:r>
            <a:br>
              <a:rPr lang="en-US" sz="2800" dirty="0" smtClean="0"/>
            </a:br>
            <a:r>
              <a:rPr lang="en-US" sz="2800" b="1" dirty="0"/>
              <a:t/>
            </a:r>
            <a:br>
              <a:rPr lang="en-US" sz="2800" b="1" dirty="0"/>
            </a:b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68" y="1099280"/>
            <a:ext cx="3574382" cy="3609474"/>
          </a:xfrm>
          <a:prstGeom prst="rect">
            <a:avLst/>
          </a:prstGeom>
        </p:spPr>
      </p:pic>
      <p:pic>
        <p:nvPicPr>
          <p:cNvPr id="4" name="Picture 3" descr="RCEB logo" title="RCEB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29735226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ift of Thanks | The Generous Husba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461" y="1474735"/>
            <a:ext cx="7903408" cy="3951704"/>
          </a:xfrm>
          <a:prstGeom prst="rect">
            <a:avLst/>
          </a:prstGeom>
        </p:spPr>
      </p:pic>
      <p:pic>
        <p:nvPicPr>
          <p:cNvPr id="3" name="Picture 2"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3278362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657" y="2515567"/>
            <a:ext cx="6411686" cy="1325563"/>
          </a:xfrm>
        </p:spPr>
        <p:txBody>
          <a:bodyPr/>
          <a:lstStyle/>
          <a:p>
            <a:pPr algn="ctr"/>
            <a:r>
              <a:rPr lang="en-US" dirty="0" smtClean="0"/>
              <a:t>Public Policy Measures</a:t>
            </a:r>
            <a:br>
              <a:rPr lang="en-US" dirty="0" smtClean="0"/>
            </a:br>
            <a:r>
              <a:rPr lang="en-US" dirty="0" smtClean="0"/>
              <a:t>(1-8)</a:t>
            </a:r>
            <a:endParaRPr lang="en-US" dirty="0"/>
          </a:p>
        </p:txBody>
      </p:sp>
      <p:pic>
        <p:nvPicPr>
          <p:cNvPr id="4" name="Picture 3" descr="Clipart - Liste / List"/>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5595257" y="3956641"/>
            <a:ext cx="1082269" cy="1325903"/>
          </a:xfrm>
          <a:prstGeom prst="rect">
            <a:avLst/>
          </a:prstGeom>
        </p:spPr>
      </p:pic>
      <p:pic>
        <p:nvPicPr>
          <p:cNvPr id="5" name="Picture 4" descr="RCEB logo" title="RCEB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spTree>
    <p:extLst>
      <p:ext uri="{BB962C8B-B14F-4D97-AF65-F5344CB8AC3E}">
        <p14:creationId xmlns:p14="http://schemas.microsoft.com/office/powerpoint/2010/main" val="2977442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74" y="200747"/>
            <a:ext cx="11860898" cy="592818"/>
          </a:xfrm>
        </p:spPr>
        <p:txBody>
          <a:bodyPr/>
          <a:lstStyle/>
          <a:p>
            <a:r>
              <a:rPr lang="en-US" b="1" dirty="0" smtClean="0"/>
              <a:t>Measure # 1: </a:t>
            </a:r>
            <a:endParaRPr lang="en-US" dirty="0">
              <a:solidFill>
                <a:srgbClr val="002060"/>
              </a:solidFill>
            </a:endParaRP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graphicFrame>
        <p:nvGraphicFramePr>
          <p:cNvPr id="6" name="Table 5" descr="table showing outcome measure, data source, and activities the Regional Center will Employ to Achieve Outcome " title="Table for Measure #1"/>
          <p:cNvGraphicFramePr>
            <a:graphicFrameLocks noGrp="1"/>
          </p:cNvGraphicFramePr>
          <p:nvPr>
            <p:extLst>
              <p:ext uri="{D42A27DB-BD31-4B8C-83A1-F6EECF244321}">
                <p14:modId xmlns:p14="http://schemas.microsoft.com/office/powerpoint/2010/main" val="3675093165"/>
              </p:ext>
            </p:extLst>
          </p:nvPr>
        </p:nvGraphicFramePr>
        <p:xfrm>
          <a:off x="409074" y="1091197"/>
          <a:ext cx="11526252" cy="4926945"/>
        </p:xfrm>
        <a:graphic>
          <a:graphicData uri="http://schemas.openxmlformats.org/drawingml/2006/table">
            <a:tbl>
              <a:tblPr firstRow="1" bandRow="1">
                <a:tableStyleId>{5C22544A-7EE6-4342-B048-85BDC9FD1C3A}</a:tableStyleId>
              </a:tblPr>
              <a:tblGrid>
                <a:gridCol w="1046747">
                  <a:extLst>
                    <a:ext uri="{9D8B030D-6E8A-4147-A177-3AD203B41FA5}">
                      <a16:colId xmlns:a16="http://schemas.microsoft.com/office/drawing/2014/main" val="1232911787"/>
                    </a:ext>
                  </a:extLst>
                </a:gridCol>
                <a:gridCol w="2276607">
                  <a:extLst>
                    <a:ext uri="{9D8B030D-6E8A-4147-A177-3AD203B41FA5}">
                      <a16:colId xmlns:a16="http://schemas.microsoft.com/office/drawing/2014/main" val="3997625938"/>
                    </a:ext>
                  </a:extLst>
                </a:gridCol>
                <a:gridCol w="8202898">
                  <a:extLst>
                    <a:ext uri="{9D8B030D-6E8A-4147-A177-3AD203B41FA5}">
                      <a16:colId xmlns:a16="http://schemas.microsoft.com/office/drawing/2014/main" val="2750039916"/>
                    </a:ext>
                  </a:extLst>
                </a:gridCol>
              </a:tblGrid>
              <a:tr h="517358">
                <a:tc>
                  <a:txBody>
                    <a:bodyPr/>
                    <a:lstStyle/>
                    <a:p>
                      <a:r>
                        <a:rPr lang="en-US" sz="1500" dirty="0" smtClean="0">
                          <a:latin typeface="Arial" panose="020B0604020202020204" pitchFamily="34" charset="0"/>
                          <a:cs typeface="Arial" panose="020B0604020202020204" pitchFamily="34" charset="0"/>
                        </a:rPr>
                        <a:t>Outcome</a:t>
                      </a:r>
                      <a:r>
                        <a:rPr lang="en-US" sz="1500" baseline="0" dirty="0" smtClean="0">
                          <a:latin typeface="Arial" panose="020B0604020202020204" pitchFamily="34" charset="0"/>
                          <a:cs typeface="Arial" panose="020B0604020202020204" pitchFamily="34" charset="0"/>
                        </a:rPr>
                        <a:t> Measure</a:t>
                      </a:r>
                      <a:endParaRPr lang="en-US" sz="15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dirty="0" smtClean="0">
                          <a:latin typeface="Arial" panose="020B0604020202020204" pitchFamily="34" charset="0"/>
                          <a:cs typeface="Arial" panose="020B0604020202020204" pitchFamily="34" charset="0"/>
                        </a:rPr>
                        <a:t>Data Source</a:t>
                      </a:r>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dirty="0" smtClean="0">
                          <a:latin typeface="Arial" panose="020B0604020202020204" pitchFamily="34" charset="0"/>
                          <a:cs typeface="Arial" panose="020B0604020202020204" pitchFamily="34" charset="0"/>
                        </a:rPr>
                        <a:t>Activities the Regional Center will Employ to Achieve</a:t>
                      </a:r>
                      <a:r>
                        <a:rPr lang="en-US" sz="1500" baseline="0" dirty="0" smtClean="0">
                          <a:latin typeface="Arial" panose="020B0604020202020204" pitchFamily="34" charset="0"/>
                          <a:cs typeface="Arial" panose="020B0604020202020204" pitchFamily="34" charset="0"/>
                        </a:rPr>
                        <a:t> Outcome</a:t>
                      </a:r>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181061"/>
                  </a:ext>
                </a:extLst>
              </a:tr>
              <a:tr h="4378305">
                <a:tc>
                  <a:txBody>
                    <a:bodyPr/>
                    <a:lstStyle/>
                    <a:p>
                      <a:endParaRPr lang="en-US" sz="1500" dirty="0" smtClean="0">
                        <a:solidFill>
                          <a:schemeClr val="tx1"/>
                        </a:solidFill>
                        <a:latin typeface="Arial" panose="020B0604020202020204" pitchFamily="34" charset="0"/>
                        <a:cs typeface="Arial" panose="020B0604020202020204" pitchFamily="34" charset="0"/>
                      </a:endParaRPr>
                    </a:p>
                    <a:p>
                      <a:r>
                        <a:rPr lang="en-US" sz="1500" dirty="0" smtClean="0">
                          <a:solidFill>
                            <a:schemeClr val="tx1"/>
                          </a:solidFill>
                          <a:latin typeface="Arial" panose="020B0604020202020204" pitchFamily="34" charset="0"/>
                          <a:cs typeface="Arial" panose="020B0604020202020204" pitchFamily="34" charset="0"/>
                        </a:rPr>
                        <a:t>Increase number and percent of minors</a:t>
                      </a:r>
                      <a:r>
                        <a:rPr lang="en-US" sz="1500" baseline="0" dirty="0" smtClean="0">
                          <a:solidFill>
                            <a:schemeClr val="tx1"/>
                          </a:solidFill>
                          <a:latin typeface="Arial" panose="020B0604020202020204" pitchFamily="34" charset="0"/>
                          <a:cs typeface="Arial" panose="020B0604020202020204" pitchFamily="34" charset="0"/>
                        </a:rPr>
                        <a:t> </a:t>
                      </a:r>
                      <a:r>
                        <a:rPr lang="en-US" sz="1500" dirty="0" smtClean="0">
                          <a:solidFill>
                            <a:schemeClr val="tx1"/>
                          </a:solidFill>
                          <a:latin typeface="Arial" panose="020B0604020202020204" pitchFamily="34" charset="0"/>
                          <a:cs typeface="Arial" panose="020B0604020202020204" pitchFamily="34" charset="0"/>
                        </a:rPr>
                        <a:t>residing with families</a:t>
                      </a:r>
                      <a:endParaRPr lang="en-US" sz="15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28600" marR="0" indent="0" algn="just">
                        <a:spcBef>
                          <a:spcPts val="0"/>
                        </a:spcBef>
                        <a:spcAft>
                          <a:spcPts val="0"/>
                        </a:spcAft>
                        <a:buFont typeface="Courier New" panose="02070309020205020404" pitchFamily="49" charset="0"/>
                        <a:buNone/>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Client</a:t>
                      </a:r>
                      <a:r>
                        <a:rPr lang="en-US" sz="15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Master File (CMF) residence code data for status 1,2 and U minors </a:t>
                      </a:r>
                      <a:r>
                        <a:rPr lang="en-US" sz="14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(&lt;18 years old) </a:t>
                      </a:r>
                      <a:r>
                        <a:rPr lang="en-US" sz="15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residing: </a:t>
                      </a:r>
                    </a:p>
                    <a:p>
                      <a:pPr marL="514350" marR="0" indent="-285750" algn="just">
                        <a:spcBef>
                          <a:spcPts val="0"/>
                        </a:spcBef>
                        <a:spcAft>
                          <a:spcPts val="0"/>
                        </a:spcAft>
                        <a:buFont typeface="Arial" panose="020B0604020202020204" pitchFamily="34" charset="0"/>
                        <a:buChar char="•"/>
                      </a:pPr>
                      <a:r>
                        <a:rPr lang="en-US" sz="15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own home</a:t>
                      </a:r>
                    </a:p>
                    <a:p>
                      <a:pPr marL="514350" marR="0" indent="-285750" algn="just">
                        <a:spcBef>
                          <a:spcPts val="0"/>
                        </a:spcBef>
                        <a:spcAft>
                          <a:spcPts val="0"/>
                        </a:spcAft>
                        <a:buFont typeface="Arial" panose="020B0604020202020204" pitchFamily="34" charset="0"/>
                        <a:buChar char="•"/>
                      </a:pPr>
                      <a:r>
                        <a:rPr lang="en-US" sz="15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foster home</a:t>
                      </a:r>
                    </a:p>
                    <a:p>
                      <a:pPr marL="514350" marR="0" indent="-285750" algn="just">
                        <a:spcBef>
                          <a:spcPts val="0"/>
                        </a:spcBef>
                        <a:spcAft>
                          <a:spcPts val="0"/>
                        </a:spcAft>
                        <a:buFont typeface="Arial" panose="020B0604020202020204" pitchFamily="34" charset="0"/>
                        <a:buChar char="•"/>
                      </a:pPr>
                      <a:r>
                        <a:rPr lang="en-US" sz="15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With guardian</a:t>
                      </a: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just">
                        <a:spcBef>
                          <a:spcPts val="0"/>
                        </a:spcBef>
                        <a:spcAft>
                          <a:spcPts val="0"/>
                        </a:spcAft>
                        <a:buFont typeface="Courier New" panose="02070309020205020404" pitchFamily="49" charset="0"/>
                        <a:buChar char="o"/>
                        <a:tabLst>
                          <a:tab pos="457200" algn="l"/>
                        </a:tabLst>
                      </a:pPr>
                      <a:endPar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Courier New" panose="02070309020205020404" pitchFamily="49" charset="0"/>
                        <a:buChar char="o"/>
                        <a:tabLst>
                          <a:tab pos="457200" algn="l"/>
                        </a:tabLst>
                      </a:pP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 ongoing </a:t>
                      </a:r>
                      <a:r>
                        <a:rPr lang="en-US" sz="18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case management support </a:t>
                      </a: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to families and consumers.  Include training for case managers  that focuses on the importance of children residing with families and supports and services available to support them</a:t>
                      </a:r>
                    </a:p>
                    <a:p>
                      <a:pPr marL="342900" marR="0" lvl="0" indent="-342900" algn="just">
                        <a:spcBef>
                          <a:spcPts val="0"/>
                        </a:spcBef>
                        <a:spcAft>
                          <a:spcPts val="0"/>
                        </a:spcAft>
                        <a:buFont typeface="Courier New" panose="02070309020205020404" pitchFamily="49" charset="0"/>
                        <a:buChar char="o"/>
                        <a:tabLst>
                          <a:tab pos="457200" algn="l"/>
                        </a:tabLst>
                      </a:pP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Support access to an array of family supports through referral and advocacy with generic services such as school districts,  </a:t>
                      </a:r>
                      <a:r>
                        <a:rPr lang="en-US" sz="18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Medi</a:t>
                      </a: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-Cal and In Home Support Services (IHSS).</a:t>
                      </a:r>
                    </a:p>
                    <a:p>
                      <a:pPr marL="228600" marR="0" indent="0" algn="just">
                        <a:spcBef>
                          <a:spcPts val="0"/>
                        </a:spcBef>
                        <a:spcAft>
                          <a:spcPts val="0"/>
                        </a:spcAft>
                        <a:buFont typeface="Courier New" panose="02070309020205020404" pitchFamily="49" charset="0"/>
                        <a:buNone/>
                      </a:pP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617694"/>
                  </a:ext>
                </a:extLst>
              </a:tr>
            </a:tbl>
          </a:graphicData>
        </a:graphic>
      </p:graphicFrame>
    </p:spTree>
    <p:extLst>
      <p:ext uri="{BB962C8B-B14F-4D97-AF65-F5344CB8AC3E}">
        <p14:creationId xmlns:p14="http://schemas.microsoft.com/office/powerpoint/2010/main" val="1806493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74" y="200747"/>
            <a:ext cx="11860898" cy="592818"/>
          </a:xfrm>
        </p:spPr>
        <p:txBody>
          <a:bodyPr/>
          <a:lstStyle/>
          <a:p>
            <a:r>
              <a:rPr lang="en-US" b="1" dirty="0" smtClean="0"/>
              <a:t>Measure # 2 , 3: </a:t>
            </a:r>
            <a:endParaRPr lang="en-US" dirty="0">
              <a:solidFill>
                <a:srgbClr val="002060"/>
              </a:solidFill>
            </a:endParaRP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50048934"/>
              </p:ext>
            </p:extLst>
          </p:nvPr>
        </p:nvGraphicFramePr>
        <p:xfrm>
          <a:off x="180474" y="1094875"/>
          <a:ext cx="11718757" cy="5040806"/>
        </p:xfrm>
        <a:graphic>
          <a:graphicData uri="http://schemas.openxmlformats.org/drawingml/2006/table">
            <a:tbl>
              <a:tblPr firstRow="1" bandRow="1">
                <a:tableStyleId>{5C22544A-7EE6-4342-B048-85BDC9FD1C3A}</a:tableStyleId>
              </a:tblPr>
              <a:tblGrid>
                <a:gridCol w="1801014">
                  <a:extLst>
                    <a:ext uri="{9D8B030D-6E8A-4147-A177-3AD203B41FA5}">
                      <a16:colId xmlns:a16="http://schemas.microsoft.com/office/drawing/2014/main" val="1232911787"/>
                    </a:ext>
                  </a:extLst>
                </a:gridCol>
                <a:gridCol w="2531154">
                  <a:extLst>
                    <a:ext uri="{9D8B030D-6E8A-4147-A177-3AD203B41FA5}">
                      <a16:colId xmlns:a16="http://schemas.microsoft.com/office/drawing/2014/main" val="2728376325"/>
                    </a:ext>
                  </a:extLst>
                </a:gridCol>
                <a:gridCol w="7386589">
                  <a:extLst>
                    <a:ext uri="{9D8B030D-6E8A-4147-A177-3AD203B41FA5}">
                      <a16:colId xmlns:a16="http://schemas.microsoft.com/office/drawing/2014/main" val="2750039916"/>
                    </a:ext>
                  </a:extLst>
                </a:gridCol>
              </a:tblGrid>
              <a:tr h="525002">
                <a:tc>
                  <a:txBody>
                    <a:bodyPr/>
                    <a:lstStyle/>
                    <a:p>
                      <a:r>
                        <a:rPr lang="en-US" sz="1500" dirty="0" smtClean="0">
                          <a:latin typeface="Arial" panose="020B0604020202020204" pitchFamily="34" charset="0"/>
                          <a:cs typeface="Arial" panose="020B0604020202020204" pitchFamily="34" charset="0"/>
                        </a:rPr>
                        <a:t>Outcome</a:t>
                      </a:r>
                      <a:r>
                        <a:rPr lang="en-US" sz="1500" baseline="0" dirty="0" smtClean="0">
                          <a:latin typeface="Arial" panose="020B0604020202020204" pitchFamily="34" charset="0"/>
                          <a:cs typeface="Arial" panose="020B0604020202020204" pitchFamily="34" charset="0"/>
                        </a:rPr>
                        <a:t> Measure</a:t>
                      </a:r>
                      <a:endParaRPr lang="en-US" sz="15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Arial" panose="020B0604020202020204" pitchFamily="34" charset="0"/>
                          <a:cs typeface="Arial" panose="020B0604020202020204" pitchFamily="34" charset="0"/>
                        </a:rPr>
                        <a:t>Data Source</a:t>
                      </a:r>
                    </a:p>
                    <a:p>
                      <a:pPr lvl="1" algn="l"/>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dirty="0" smtClean="0">
                          <a:latin typeface="Arial" panose="020B0604020202020204" pitchFamily="34" charset="0"/>
                          <a:cs typeface="Arial" panose="020B0604020202020204" pitchFamily="34" charset="0"/>
                        </a:rPr>
                        <a:t>Activities the Regional Center will Employ to Achieve</a:t>
                      </a:r>
                      <a:r>
                        <a:rPr lang="en-US" sz="1500" baseline="0" dirty="0" smtClean="0">
                          <a:latin typeface="Arial" panose="020B0604020202020204" pitchFamily="34" charset="0"/>
                          <a:cs typeface="Arial" panose="020B0604020202020204" pitchFamily="34" charset="0"/>
                        </a:rPr>
                        <a:t> Outcome</a:t>
                      </a:r>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181061"/>
                  </a:ext>
                </a:extLst>
              </a:tr>
              <a:tr h="4492166">
                <a:tc>
                  <a:txBody>
                    <a:bodyPr/>
                    <a:lstStyle/>
                    <a:p>
                      <a:endParaRPr lang="en-US" sz="1500" dirty="0" smtClean="0">
                        <a:solidFill>
                          <a:schemeClr val="tx1"/>
                        </a:solidFill>
                        <a:latin typeface="Arial" panose="020B0604020202020204" pitchFamily="34" charset="0"/>
                        <a:cs typeface="Arial" panose="020B0604020202020204" pitchFamily="34" charset="0"/>
                      </a:endParaRPr>
                    </a:p>
                    <a:p>
                      <a:r>
                        <a:rPr lang="en-US" sz="1500" dirty="0" smtClean="0">
                          <a:solidFill>
                            <a:schemeClr val="tx1"/>
                          </a:solidFill>
                          <a:latin typeface="Arial" panose="020B0604020202020204" pitchFamily="34" charset="0"/>
                          <a:cs typeface="Arial" panose="020B0604020202020204" pitchFamily="34" charset="0"/>
                        </a:rPr>
                        <a:t>Increase number and percent of adults</a:t>
                      </a:r>
                      <a:r>
                        <a:rPr lang="en-US" sz="1500" baseline="0" dirty="0" smtClean="0">
                          <a:solidFill>
                            <a:schemeClr val="tx1"/>
                          </a:solidFill>
                          <a:latin typeface="Arial" panose="020B0604020202020204" pitchFamily="34" charset="0"/>
                          <a:cs typeface="Arial" panose="020B0604020202020204" pitchFamily="34" charset="0"/>
                        </a:rPr>
                        <a:t> </a:t>
                      </a:r>
                      <a:r>
                        <a:rPr lang="en-US" sz="1500" dirty="0" smtClean="0">
                          <a:solidFill>
                            <a:schemeClr val="tx1"/>
                          </a:solidFill>
                          <a:latin typeface="Arial" panose="020B0604020202020204" pitchFamily="34" charset="0"/>
                          <a:cs typeface="Arial" panose="020B0604020202020204" pitchFamily="34" charset="0"/>
                        </a:rPr>
                        <a:t>residing</a:t>
                      </a:r>
                      <a:r>
                        <a:rPr lang="en-US" sz="1500" baseline="0" dirty="0" smtClean="0">
                          <a:solidFill>
                            <a:schemeClr val="tx1"/>
                          </a:solidFill>
                          <a:latin typeface="Arial" panose="020B0604020202020204" pitchFamily="34" charset="0"/>
                          <a:cs typeface="Arial" panose="020B0604020202020204" pitchFamily="34" charset="0"/>
                        </a:rPr>
                        <a:t> in independent living</a:t>
                      </a:r>
                    </a:p>
                    <a:p>
                      <a:endParaRPr lang="en-US" sz="1500" baseline="0" dirty="0" smtClean="0">
                        <a:solidFill>
                          <a:schemeClr val="tx1"/>
                        </a:solidFill>
                        <a:latin typeface="Arial" panose="020B0604020202020204" pitchFamily="34" charset="0"/>
                        <a:cs typeface="Arial" panose="020B0604020202020204" pitchFamily="34" charset="0"/>
                      </a:endParaRPr>
                    </a:p>
                    <a:p>
                      <a:endParaRPr lang="en-US" sz="150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latin typeface="Arial" panose="020B0604020202020204" pitchFamily="34" charset="0"/>
                          <a:cs typeface="Arial" panose="020B0604020202020204" pitchFamily="34" charset="0"/>
                        </a:rPr>
                        <a:t>Increase number and percent of adults</a:t>
                      </a:r>
                      <a:r>
                        <a:rPr lang="en-US" sz="1500" baseline="0" dirty="0" smtClean="0">
                          <a:solidFill>
                            <a:schemeClr val="tx1"/>
                          </a:solidFill>
                          <a:latin typeface="Arial" panose="020B0604020202020204" pitchFamily="34" charset="0"/>
                          <a:cs typeface="Arial" panose="020B0604020202020204" pitchFamily="34" charset="0"/>
                        </a:rPr>
                        <a:t> </a:t>
                      </a:r>
                      <a:r>
                        <a:rPr lang="en-US" sz="1500" dirty="0" smtClean="0">
                          <a:solidFill>
                            <a:schemeClr val="tx1"/>
                          </a:solidFill>
                          <a:latin typeface="Arial" panose="020B0604020202020204" pitchFamily="34" charset="0"/>
                          <a:cs typeface="Arial" panose="020B0604020202020204" pitchFamily="34" charset="0"/>
                        </a:rPr>
                        <a:t>residing</a:t>
                      </a:r>
                      <a:r>
                        <a:rPr lang="en-US" sz="1500" baseline="0" dirty="0" smtClean="0">
                          <a:solidFill>
                            <a:schemeClr val="tx1"/>
                          </a:solidFill>
                          <a:latin typeface="Arial" panose="020B0604020202020204" pitchFamily="34" charset="0"/>
                          <a:cs typeface="Arial" panose="020B0604020202020204" pitchFamily="34" charset="0"/>
                        </a:rPr>
                        <a:t> in supported living</a:t>
                      </a:r>
                      <a:endParaRPr lang="en-US" sz="1500" dirty="0" smtClean="0">
                        <a:solidFill>
                          <a:schemeClr val="tx1"/>
                        </a:solidFill>
                        <a:latin typeface="Arial" panose="020B0604020202020204" pitchFamily="34" charset="0"/>
                        <a:cs typeface="Arial" panose="020B0604020202020204" pitchFamily="34" charset="0"/>
                      </a:endParaRPr>
                    </a:p>
                    <a:p>
                      <a:endParaRPr lang="en-US" sz="15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28600" marR="0" indent="0" algn="just">
                        <a:spcBef>
                          <a:spcPts val="0"/>
                        </a:spcBef>
                        <a:spcAft>
                          <a:spcPts val="0"/>
                        </a:spcAft>
                        <a:buFont typeface="Courier New" panose="02070309020205020404" pitchFamily="49" charset="0"/>
                        <a:buNone/>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CMF residence code data</a:t>
                      </a:r>
                      <a:r>
                        <a:rPr lang="en-US" sz="15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for status 2 </a:t>
                      </a:r>
                      <a:r>
                        <a:rPr lang="en-US" sz="14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(18 years old and above</a:t>
                      </a:r>
                      <a:r>
                        <a:rPr lang="en-US" sz="15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residing in independent living</a:t>
                      </a:r>
                    </a:p>
                    <a:p>
                      <a:pPr marL="228600" marR="0" indent="0" algn="just">
                        <a:spcBef>
                          <a:spcPts val="0"/>
                        </a:spcBef>
                        <a:spcAft>
                          <a:spcPts val="0"/>
                        </a:spcAft>
                        <a:buFont typeface="Courier New" panose="02070309020205020404" pitchFamily="49" charset="0"/>
                        <a:buNone/>
                      </a:pPr>
                      <a:endParaRPr lang="en-US" sz="15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indent="0" algn="just">
                        <a:spcBef>
                          <a:spcPts val="0"/>
                        </a:spcBef>
                        <a:spcAft>
                          <a:spcPts val="0"/>
                        </a:spcAft>
                        <a:buFont typeface="Courier New" panose="02070309020205020404" pitchFamily="49" charset="0"/>
                        <a:buNone/>
                      </a:pPr>
                      <a:endParaRPr lang="en-US" sz="15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lvl="0" indent="0" algn="just"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CMF residence code</a:t>
                      </a:r>
                      <a:r>
                        <a:rPr lang="en-US" sz="15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data for adults status 2 adults (18 years old and above) residing in supported living</a:t>
                      </a:r>
                      <a:endPar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indent="0" algn="just">
                        <a:spcBef>
                          <a:spcPts val="0"/>
                        </a:spcBef>
                        <a:spcAft>
                          <a:spcPts val="0"/>
                        </a:spcAft>
                        <a:buFont typeface="Courier New" panose="02070309020205020404" pitchFamily="49" charset="0"/>
                        <a:buNone/>
                      </a:pP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Continue to meet quarterly with ILS/SLS vendors.</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 two living options workshops a year for families and consumers.</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Continue to orient case management staff on ILS/SLS Services and availability of this service for all individuals over age 18. </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Continue to work closely with local housing agencies to increase accessible and affordable housing. Create a housing specialist position to increase partnerships with housing organizations</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Continue to facilitate opportunities for confidential housemate/ roommate searches</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Continue to provide information on living options including independent living at Transition Fairs throughout the year.</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Share affordable housing resources with individuals and families through social media and with ILS/</a:t>
                      </a:r>
                      <a:r>
                        <a:rPr lang="en-US" sz="15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SLS </a:t>
                      </a: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providers </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Create a referral system to ILS/SLS providers so individuals are aware of all providers that are available to support them to successfully live in the community.</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Offer an annual opportunity for all ILS/SLS providers to meet with case managers</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Increase number and percent of adults residing in independent living</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617694"/>
                  </a:ext>
                </a:extLst>
              </a:tr>
            </a:tbl>
          </a:graphicData>
        </a:graphic>
      </p:graphicFrame>
    </p:spTree>
    <p:extLst>
      <p:ext uri="{BB962C8B-B14F-4D97-AF65-F5344CB8AC3E}">
        <p14:creationId xmlns:p14="http://schemas.microsoft.com/office/powerpoint/2010/main" val="319215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74" y="200747"/>
            <a:ext cx="11860898" cy="592818"/>
          </a:xfrm>
        </p:spPr>
        <p:txBody>
          <a:bodyPr/>
          <a:lstStyle/>
          <a:p>
            <a:r>
              <a:rPr lang="en-US" b="1" dirty="0"/>
              <a:t>Measure # </a:t>
            </a:r>
            <a:r>
              <a:rPr lang="en-US" b="1" dirty="0" smtClean="0"/>
              <a:t>4: </a:t>
            </a:r>
            <a:endParaRPr lang="en-US" dirty="0">
              <a:solidFill>
                <a:srgbClr val="002060"/>
              </a:solidFill>
            </a:endParaRP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19395622"/>
              </p:ext>
            </p:extLst>
          </p:nvPr>
        </p:nvGraphicFramePr>
        <p:xfrm>
          <a:off x="312821" y="1094874"/>
          <a:ext cx="11586410" cy="4926945"/>
        </p:xfrm>
        <a:graphic>
          <a:graphicData uri="http://schemas.openxmlformats.org/drawingml/2006/table">
            <a:tbl>
              <a:tblPr firstRow="1" bandRow="1">
                <a:tableStyleId>{5C22544A-7EE6-4342-B048-85BDC9FD1C3A}</a:tableStyleId>
              </a:tblPr>
              <a:tblGrid>
                <a:gridCol w="1524886">
                  <a:extLst>
                    <a:ext uri="{9D8B030D-6E8A-4147-A177-3AD203B41FA5}">
                      <a16:colId xmlns:a16="http://schemas.microsoft.com/office/drawing/2014/main" val="1232911787"/>
                    </a:ext>
                  </a:extLst>
                </a:gridCol>
                <a:gridCol w="2349282">
                  <a:extLst>
                    <a:ext uri="{9D8B030D-6E8A-4147-A177-3AD203B41FA5}">
                      <a16:colId xmlns:a16="http://schemas.microsoft.com/office/drawing/2014/main" val="2645935314"/>
                    </a:ext>
                  </a:extLst>
                </a:gridCol>
                <a:gridCol w="7712242">
                  <a:extLst>
                    <a:ext uri="{9D8B030D-6E8A-4147-A177-3AD203B41FA5}">
                      <a16:colId xmlns:a16="http://schemas.microsoft.com/office/drawing/2014/main" val="2750039916"/>
                    </a:ext>
                  </a:extLst>
                </a:gridCol>
              </a:tblGrid>
              <a:tr h="517358">
                <a:tc>
                  <a:txBody>
                    <a:bodyPr/>
                    <a:lstStyle/>
                    <a:p>
                      <a:r>
                        <a:rPr lang="en-US" sz="1500" dirty="0" smtClean="0">
                          <a:latin typeface="Arial" panose="020B0604020202020204" pitchFamily="34" charset="0"/>
                          <a:cs typeface="Arial" panose="020B0604020202020204" pitchFamily="34" charset="0"/>
                        </a:rPr>
                        <a:t>Outcome</a:t>
                      </a:r>
                      <a:r>
                        <a:rPr lang="en-US" sz="1500" baseline="0" dirty="0" smtClean="0">
                          <a:latin typeface="Arial" panose="020B0604020202020204" pitchFamily="34" charset="0"/>
                          <a:cs typeface="Arial" panose="020B0604020202020204" pitchFamily="34" charset="0"/>
                        </a:rPr>
                        <a:t> Measure</a:t>
                      </a:r>
                      <a:endParaRPr lang="en-US" sz="15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Arial" panose="020B0604020202020204" pitchFamily="34" charset="0"/>
                          <a:cs typeface="Arial" panose="020B0604020202020204" pitchFamily="34" charset="0"/>
                        </a:rPr>
                        <a:t>Data Source</a:t>
                      </a:r>
                    </a:p>
                    <a:p>
                      <a:pPr lvl="1" algn="l"/>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dirty="0" smtClean="0">
                          <a:latin typeface="Arial" panose="020B0604020202020204" pitchFamily="34" charset="0"/>
                          <a:cs typeface="Arial" panose="020B0604020202020204" pitchFamily="34" charset="0"/>
                        </a:rPr>
                        <a:t>Activities the Regional Center will Employ to Achieve</a:t>
                      </a:r>
                      <a:r>
                        <a:rPr lang="en-US" sz="1500" baseline="0" dirty="0" smtClean="0">
                          <a:latin typeface="Arial" panose="020B0604020202020204" pitchFamily="34" charset="0"/>
                          <a:cs typeface="Arial" panose="020B0604020202020204" pitchFamily="34" charset="0"/>
                        </a:rPr>
                        <a:t> Outcome</a:t>
                      </a:r>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181061"/>
                  </a:ext>
                </a:extLst>
              </a:tr>
              <a:tr h="4378305">
                <a:tc>
                  <a:txBody>
                    <a:bodyPr/>
                    <a:lstStyle/>
                    <a:p>
                      <a:endParaRPr lang="en-US" sz="1500" dirty="0" smtClean="0">
                        <a:solidFill>
                          <a:schemeClr val="tx1"/>
                        </a:solidFill>
                        <a:latin typeface="Arial" panose="020B0604020202020204" pitchFamily="34" charset="0"/>
                        <a:cs typeface="Arial" panose="020B0604020202020204" pitchFamily="34" charset="0"/>
                      </a:endParaRPr>
                    </a:p>
                    <a:p>
                      <a:r>
                        <a:rPr lang="en-US" sz="1500" dirty="0" smtClean="0">
                          <a:solidFill>
                            <a:schemeClr val="tx1"/>
                          </a:solidFill>
                          <a:latin typeface="Arial" panose="020B0604020202020204" pitchFamily="34" charset="0"/>
                          <a:cs typeface="Arial" panose="020B0604020202020204" pitchFamily="34" charset="0"/>
                        </a:rPr>
                        <a:t>Increase number</a:t>
                      </a:r>
                      <a:r>
                        <a:rPr lang="en-US" sz="1500" baseline="0" dirty="0" smtClean="0">
                          <a:solidFill>
                            <a:schemeClr val="tx1"/>
                          </a:solidFill>
                          <a:latin typeface="Arial" panose="020B0604020202020204" pitchFamily="34" charset="0"/>
                          <a:cs typeface="Arial" panose="020B0604020202020204" pitchFamily="34" charset="0"/>
                        </a:rPr>
                        <a:t> and percent of adults residing in Adult Family Home Agency homes</a:t>
                      </a:r>
                      <a:endParaRPr lang="en-US" sz="15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28600" marR="0" lvl="0" indent="0" algn="just"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CMF residence code</a:t>
                      </a:r>
                      <a:r>
                        <a:rPr lang="en-US" sz="15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data for adults status 2 adults (18 years old and above) residing in Adult Family Home Agency homes</a:t>
                      </a:r>
                      <a:endPar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indent="0" algn="just">
                        <a:spcBef>
                          <a:spcPts val="0"/>
                        </a:spcBef>
                        <a:spcAft>
                          <a:spcPts val="0"/>
                        </a:spcAft>
                        <a:buFont typeface="Courier New" panose="02070309020205020404" pitchFamily="49" charset="0"/>
                        <a:buNone/>
                      </a:pP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just">
                        <a:spcBef>
                          <a:spcPts val="0"/>
                        </a:spcBef>
                        <a:spcAft>
                          <a:spcPts val="0"/>
                        </a:spcAft>
                        <a:buFont typeface="Courier New" panose="02070309020205020404" pitchFamily="49" charset="0"/>
                        <a:buChar char="o"/>
                        <a:tabLst>
                          <a:tab pos="457200" algn="l"/>
                        </a:tabLst>
                      </a:pPr>
                      <a:endPar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 support to new FHA providers and encourage the expansion of this service</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 information on this living option annually at Transition Fairs and during RCEB’s living options workshops.</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Hold a training during the 2025 calendar year for transition and adult case managers focused on FHA supports. </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Offer an annual opportunity for all FHA providers to meet with case managers</a:t>
                      </a:r>
                    </a:p>
                    <a:p>
                      <a:pPr marL="228600" marR="0" indent="0" algn="just">
                        <a:spcBef>
                          <a:spcPts val="0"/>
                        </a:spcBef>
                        <a:spcAft>
                          <a:spcPts val="0"/>
                        </a:spcAft>
                        <a:buFont typeface="Courier New" panose="02070309020205020404" pitchFamily="49" charset="0"/>
                        <a:buNone/>
                      </a:pP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617694"/>
                  </a:ext>
                </a:extLst>
              </a:tr>
            </a:tbl>
          </a:graphicData>
        </a:graphic>
      </p:graphicFrame>
    </p:spTree>
    <p:extLst>
      <p:ext uri="{BB962C8B-B14F-4D97-AF65-F5344CB8AC3E}">
        <p14:creationId xmlns:p14="http://schemas.microsoft.com/office/powerpoint/2010/main" val="2575022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74" y="200747"/>
            <a:ext cx="11860898" cy="592818"/>
          </a:xfrm>
        </p:spPr>
        <p:txBody>
          <a:bodyPr/>
          <a:lstStyle/>
          <a:p>
            <a:r>
              <a:rPr lang="en-US" b="1" dirty="0"/>
              <a:t>Measure # </a:t>
            </a:r>
            <a:r>
              <a:rPr lang="en-US" b="1" dirty="0" smtClean="0"/>
              <a:t>5: </a:t>
            </a:r>
            <a:endParaRPr lang="en-US" dirty="0">
              <a:solidFill>
                <a:srgbClr val="002060"/>
              </a:solidFill>
            </a:endParaRPr>
          </a:p>
        </p:txBody>
      </p:sp>
      <p:pic>
        <p:nvPicPr>
          <p:cNvPr id="4" name="Picture 3" descr="RCEB logo" title="RC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179" y="6315774"/>
            <a:ext cx="3780821" cy="4342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036619136"/>
              </p:ext>
            </p:extLst>
          </p:nvPr>
        </p:nvGraphicFramePr>
        <p:xfrm>
          <a:off x="312821" y="1094874"/>
          <a:ext cx="11586410" cy="4926945"/>
        </p:xfrm>
        <a:graphic>
          <a:graphicData uri="http://schemas.openxmlformats.org/drawingml/2006/table">
            <a:tbl>
              <a:tblPr firstRow="1" bandRow="1">
                <a:tableStyleId>{5C22544A-7EE6-4342-B048-85BDC9FD1C3A}</a:tableStyleId>
              </a:tblPr>
              <a:tblGrid>
                <a:gridCol w="1524886">
                  <a:extLst>
                    <a:ext uri="{9D8B030D-6E8A-4147-A177-3AD203B41FA5}">
                      <a16:colId xmlns:a16="http://schemas.microsoft.com/office/drawing/2014/main" val="1232911787"/>
                    </a:ext>
                  </a:extLst>
                </a:gridCol>
                <a:gridCol w="2710230">
                  <a:extLst>
                    <a:ext uri="{9D8B030D-6E8A-4147-A177-3AD203B41FA5}">
                      <a16:colId xmlns:a16="http://schemas.microsoft.com/office/drawing/2014/main" val="1144284330"/>
                    </a:ext>
                  </a:extLst>
                </a:gridCol>
                <a:gridCol w="7351294">
                  <a:extLst>
                    <a:ext uri="{9D8B030D-6E8A-4147-A177-3AD203B41FA5}">
                      <a16:colId xmlns:a16="http://schemas.microsoft.com/office/drawing/2014/main" val="2750039916"/>
                    </a:ext>
                  </a:extLst>
                </a:gridCol>
              </a:tblGrid>
              <a:tr h="517358">
                <a:tc>
                  <a:txBody>
                    <a:bodyPr/>
                    <a:lstStyle/>
                    <a:p>
                      <a:r>
                        <a:rPr lang="en-US" sz="1500" dirty="0" smtClean="0">
                          <a:latin typeface="Arial" panose="020B0604020202020204" pitchFamily="34" charset="0"/>
                          <a:cs typeface="Arial" panose="020B0604020202020204" pitchFamily="34" charset="0"/>
                        </a:rPr>
                        <a:t>Outcome</a:t>
                      </a:r>
                      <a:r>
                        <a:rPr lang="en-US" sz="1500" baseline="0" dirty="0" smtClean="0">
                          <a:latin typeface="Arial" panose="020B0604020202020204" pitchFamily="34" charset="0"/>
                          <a:cs typeface="Arial" panose="020B0604020202020204" pitchFamily="34" charset="0"/>
                        </a:rPr>
                        <a:t> Measure</a:t>
                      </a:r>
                      <a:endParaRPr lang="en-US" sz="15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Arial" panose="020B0604020202020204" pitchFamily="34" charset="0"/>
                          <a:cs typeface="Arial" panose="020B0604020202020204" pitchFamily="34" charset="0"/>
                        </a:rPr>
                        <a:t>Data Source</a:t>
                      </a:r>
                    </a:p>
                    <a:p>
                      <a:pPr lvl="1" algn="l"/>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1" algn="l"/>
                      <a:r>
                        <a:rPr lang="en-US" sz="1500" dirty="0" smtClean="0">
                          <a:latin typeface="Arial" panose="020B0604020202020204" pitchFamily="34" charset="0"/>
                          <a:cs typeface="Arial" panose="020B0604020202020204" pitchFamily="34" charset="0"/>
                        </a:rPr>
                        <a:t>Activities the Regional Center will Employ to Achieve</a:t>
                      </a:r>
                      <a:r>
                        <a:rPr lang="en-US" sz="1500" baseline="0" dirty="0" smtClean="0">
                          <a:latin typeface="Arial" panose="020B0604020202020204" pitchFamily="34" charset="0"/>
                          <a:cs typeface="Arial" panose="020B0604020202020204" pitchFamily="34" charset="0"/>
                        </a:rPr>
                        <a:t> Outcome</a:t>
                      </a:r>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181061"/>
                  </a:ext>
                </a:extLst>
              </a:tr>
              <a:tr h="4378305">
                <a:tc>
                  <a:txBody>
                    <a:bodyPr/>
                    <a:lstStyle/>
                    <a:p>
                      <a:endParaRPr lang="en-US" sz="1500" dirty="0" smtClean="0">
                        <a:solidFill>
                          <a:schemeClr val="tx1"/>
                        </a:solidFill>
                        <a:latin typeface="Arial" panose="020B0604020202020204" pitchFamily="34" charset="0"/>
                        <a:cs typeface="Arial" panose="020B0604020202020204" pitchFamily="34" charset="0"/>
                      </a:endParaRPr>
                    </a:p>
                    <a:p>
                      <a:r>
                        <a:rPr lang="en-US" sz="1500" dirty="0" smtClean="0">
                          <a:solidFill>
                            <a:schemeClr val="tx1"/>
                          </a:solidFill>
                          <a:latin typeface="Arial" panose="020B0604020202020204" pitchFamily="34" charset="0"/>
                          <a:cs typeface="Arial" panose="020B0604020202020204" pitchFamily="34" charset="0"/>
                        </a:rPr>
                        <a:t>Increase number</a:t>
                      </a:r>
                      <a:r>
                        <a:rPr lang="en-US" sz="1500" baseline="0" dirty="0" smtClean="0">
                          <a:solidFill>
                            <a:schemeClr val="tx1"/>
                          </a:solidFill>
                          <a:latin typeface="Arial" panose="020B0604020202020204" pitchFamily="34" charset="0"/>
                          <a:cs typeface="Arial" panose="020B0604020202020204" pitchFamily="34" charset="0"/>
                        </a:rPr>
                        <a:t> and percent of adults residing in family homes (home of parent or guardian) </a:t>
                      </a:r>
                      <a:endParaRPr lang="en-US" sz="15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28600" marR="0" lvl="0" indent="0" algn="just"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15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CMF residence code data for adults status 2 adults (18 years old and above) residing in  family homes (home of parent or guardian)</a:t>
                      </a:r>
                    </a:p>
                    <a:p>
                      <a:pPr marL="228600" marR="0" indent="0" algn="just">
                        <a:spcBef>
                          <a:spcPts val="0"/>
                        </a:spcBef>
                        <a:spcAft>
                          <a:spcPts val="0"/>
                        </a:spcAft>
                        <a:buFont typeface="Courier New" panose="02070309020205020404" pitchFamily="49" charset="0"/>
                        <a:buNone/>
                      </a:pP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just">
                        <a:spcBef>
                          <a:spcPts val="0"/>
                        </a:spcBef>
                        <a:spcAft>
                          <a:spcPts val="0"/>
                        </a:spcAft>
                        <a:buFont typeface="Courier New" panose="02070309020205020404" pitchFamily="49" charset="0"/>
                        <a:buChar char="o"/>
                        <a:tabLst>
                          <a:tab pos="457200" algn="l"/>
                        </a:tabLst>
                      </a:pPr>
                      <a:endPar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 families with information regarding caregiver support, in-home support services, hospice care and senior resources.   Support families with accessing generic community resources.</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Support families with accessing generic community resources.</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 funding for services and supports that assist families in keeping their adult son/daughter at home. Adjust services to address the changing needs of the consumer and family.</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Prioritize sharing information on the reintroduction  of social recreational services</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Develop providers for and encourage families to consider  Coordinated Family Support Services for those living in the family home. Share new vendors with case managers . </a:t>
                      </a:r>
                    </a:p>
                    <a:p>
                      <a:pPr marL="342900" marR="0" lvl="0" indent="-342900" algn="just">
                        <a:spcBef>
                          <a:spcPts val="0"/>
                        </a:spcBef>
                        <a:spcAft>
                          <a:spcPts val="0"/>
                        </a:spcAft>
                        <a:buFont typeface="Courier New" panose="02070309020205020404" pitchFamily="49" charset="0"/>
                        <a:buChar char="o"/>
                        <a:tabLst>
                          <a:tab pos="457200" algn="l"/>
                        </a:tabLst>
                      </a:pPr>
                      <a:r>
                        <a:rPr lang="en-US" sz="15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Offer an annual opportunity for all adult respite providers to meet with case managers</a:t>
                      </a:r>
                    </a:p>
                    <a:p>
                      <a:pPr marL="228600" marR="0" indent="0" algn="just">
                        <a:spcBef>
                          <a:spcPts val="0"/>
                        </a:spcBef>
                        <a:spcAft>
                          <a:spcPts val="0"/>
                        </a:spcAft>
                        <a:buFont typeface="Courier New" panose="02070309020205020404" pitchFamily="49" charset="0"/>
                        <a:buNone/>
                      </a:pPr>
                      <a:endPar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617694"/>
                  </a:ext>
                </a:extLst>
              </a:tr>
            </a:tbl>
          </a:graphicData>
        </a:graphic>
      </p:graphicFrame>
    </p:spTree>
    <p:extLst>
      <p:ext uri="{BB962C8B-B14F-4D97-AF65-F5344CB8AC3E}">
        <p14:creationId xmlns:p14="http://schemas.microsoft.com/office/powerpoint/2010/main" val="1350668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39DEA629C90B43A2A65A1383D289FE" ma:contentTypeVersion="10" ma:contentTypeDescription="Create a new document." ma:contentTypeScope="" ma:versionID="5d74d017c0abca0c2d2a301a38a4c784">
  <xsd:schema xmlns:xsd="http://www.w3.org/2001/XMLSchema" xmlns:xs="http://www.w3.org/2001/XMLSchema" xmlns:p="http://schemas.microsoft.com/office/2006/metadata/properties" xmlns:ns3="43c5c97f-6132-4da7-b00b-bf71b9bc6e63" targetNamespace="http://schemas.microsoft.com/office/2006/metadata/properties" ma:root="true" ma:fieldsID="922bf7c3cea298e282ea1afd38833389" ns3:_="">
    <xsd:import namespace="43c5c97f-6132-4da7-b00b-bf71b9bc6e6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c5c97f-6132-4da7-b00b-bf71b9bc6e6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3c5c97f-6132-4da7-b00b-bf71b9bc6e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DB0F8C-D223-4557-A991-14C5DD9DBD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c5c97f-6132-4da7-b00b-bf71b9bc6e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F89A52-398B-463E-B317-A62F78B0A733}">
  <ds:schemaRefs>
    <ds:schemaRef ds:uri="http://schemas.microsoft.com/office/2006/documentManagement/types"/>
    <ds:schemaRef ds:uri="http://www.w3.org/XML/1998/namespace"/>
    <ds:schemaRef ds:uri="http://purl.org/dc/dcmitype/"/>
    <ds:schemaRef ds:uri="http://schemas.microsoft.com/office/2006/metadata/properties"/>
    <ds:schemaRef ds:uri="43c5c97f-6132-4da7-b00b-bf71b9bc6e63"/>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0DF3E51E-A924-46B9-A067-F7A523B292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1653</TotalTime>
  <Words>6779</Words>
  <Application>Microsoft Office PowerPoint</Application>
  <PresentationFormat>Widescreen</PresentationFormat>
  <Paragraphs>627</Paragraphs>
  <Slides>47</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Courier New</vt:lpstr>
      <vt:lpstr>HELVETICA</vt:lpstr>
      <vt:lpstr>Times New Roman</vt:lpstr>
      <vt:lpstr>Verdana</vt:lpstr>
      <vt:lpstr>Office Theme</vt:lpstr>
      <vt:lpstr>Regional Center of the East Bay 2026/2027  Performance Contract   </vt:lpstr>
      <vt:lpstr>Agenda</vt:lpstr>
      <vt:lpstr>Background: Performance Contract </vt:lpstr>
      <vt:lpstr>Regional Center Performance Contract </vt:lpstr>
      <vt:lpstr>Public Policy Measures (1-8)</vt:lpstr>
      <vt:lpstr>Measure # 1: </vt:lpstr>
      <vt:lpstr>Measure # 2 , 3: </vt:lpstr>
      <vt:lpstr>Measure # 4: </vt:lpstr>
      <vt:lpstr>Measure # 5: </vt:lpstr>
      <vt:lpstr>Measure # 6: </vt:lpstr>
      <vt:lpstr>Measure # 7: </vt:lpstr>
      <vt:lpstr>Measure # 8: </vt:lpstr>
      <vt:lpstr>Employment Measures (1-9)</vt:lpstr>
      <vt:lpstr>PowerPoint Presentation</vt:lpstr>
      <vt:lpstr>PowerPoint Presentation</vt:lpstr>
      <vt:lpstr>PowerPoint Presentation</vt:lpstr>
      <vt:lpstr>PowerPoint Presentation</vt:lpstr>
      <vt:lpstr>PowerPoint Presentation</vt:lpstr>
      <vt:lpstr>PowerPoint Presentation</vt:lpstr>
      <vt:lpstr>Disparity and Equity in Purchase of Service Measures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COMPLIANCE MEASURES (1-5)</vt:lpstr>
      <vt:lpstr>PowerPoint Presentation</vt:lpstr>
      <vt:lpstr>PowerPoint Presentation</vt:lpstr>
      <vt:lpstr>Regional Center Performance Measures</vt:lpstr>
      <vt:lpstr>FY 2023/24 Regional Center Performance Measures</vt:lpstr>
      <vt:lpstr>FY 2023/24 Regional Center Performance Measures</vt:lpstr>
      <vt:lpstr>FY 2023/24 Regional Center Performance Measures</vt:lpstr>
      <vt:lpstr>*NEW* Regional Center Performance Measures</vt:lpstr>
      <vt:lpstr>FY 2025/26 and FY 2026/27 Regional Center Performance Measures</vt:lpstr>
      <vt:lpstr>*NEW* Regional Center Performance Measures</vt:lpstr>
      <vt:lpstr>FY 2025/26 and FY 2026/27 Regional Center Performance Measures</vt:lpstr>
      <vt:lpstr>*NEW* Regional Center Performance Measures</vt:lpstr>
      <vt:lpstr>FY 2025/26 and FY 2026/27 Regional Center Performance Measures</vt:lpstr>
      <vt:lpstr>Final Summary on Data Comparison: FY 2026–2027 Performance Overview</vt:lpstr>
      <vt:lpstr>Final Summary: FY 2026–2027 Performance Overview</vt:lpstr>
      <vt:lpstr>Final Summary: FY 2026–2027 Performance Overview</vt:lpstr>
      <vt:lpstr>Public Input  &amp;  Where to find Data </vt:lpstr>
      <vt:lpstr>Public Input and Data</vt:lpstr>
      <vt:lpstr>Are there any activities you would suggest to support a positive trend on these outcomes?  What supports might be offered to see progress?  Please share your thoughts on what Activities RCEB could be involved in to support these outcomes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Jenifer Castaneda</dc:creator>
  <cp:lastModifiedBy>Der Yang</cp:lastModifiedBy>
  <cp:revision>113</cp:revision>
  <cp:lastPrinted>2025-07-25T23:19:03Z</cp:lastPrinted>
  <dcterms:created xsi:type="dcterms:W3CDTF">2025-07-24T20:11:38Z</dcterms:created>
  <dcterms:modified xsi:type="dcterms:W3CDTF">2026-05-01T15:18:39Z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0x010100AE39DEA629C90B43A2A65A1383D289FE</vt:lpwstr>
  </property>
</Properties>
</file>