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3.xml" ContentType="application/vnd.openxmlformats-officedocument.themeOverrid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4.xml" ContentType="application/vnd.openxmlformats-officedocument.themeOverr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5.xml" ContentType="application/vnd.openxmlformats-officedocument.themeOverrid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6.xml" ContentType="application/vnd.openxmlformats-officedocument.themeOverr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7.xml" ContentType="application/vnd.openxmlformats-officedocument.themeOverride+xml"/>
  <Override PartName="/ppt/charts/chart3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80" r:id="rId10"/>
    <p:sldMasterId id="2147483792" r:id="rId11"/>
    <p:sldMasterId id="2147483804" r:id="rId12"/>
    <p:sldMasterId id="2147483852" r:id="rId13"/>
    <p:sldMasterId id="2147483864" r:id="rId14"/>
    <p:sldMasterId id="2147483876" r:id="rId15"/>
    <p:sldMasterId id="2147483888" r:id="rId16"/>
  </p:sldMasterIdLst>
  <p:notesMasterIdLst>
    <p:notesMasterId r:id="rId68"/>
  </p:notesMasterIdLst>
  <p:handoutMasterIdLst>
    <p:handoutMasterId r:id="rId69"/>
  </p:handoutMasterIdLst>
  <p:sldIdLst>
    <p:sldId id="256" r:id="rId17"/>
    <p:sldId id="286" r:id="rId18"/>
    <p:sldId id="288" r:id="rId19"/>
    <p:sldId id="289" r:id="rId20"/>
    <p:sldId id="290" r:id="rId21"/>
    <p:sldId id="291" r:id="rId22"/>
    <p:sldId id="292" r:id="rId23"/>
    <p:sldId id="293" r:id="rId24"/>
    <p:sldId id="294" r:id="rId25"/>
    <p:sldId id="296" r:id="rId26"/>
    <p:sldId id="327" r:id="rId27"/>
    <p:sldId id="298" r:id="rId28"/>
    <p:sldId id="300" r:id="rId29"/>
    <p:sldId id="302" r:id="rId30"/>
    <p:sldId id="306" r:id="rId31"/>
    <p:sldId id="344" r:id="rId32"/>
    <p:sldId id="308" r:id="rId33"/>
    <p:sldId id="310" r:id="rId34"/>
    <p:sldId id="345" r:id="rId35"/>
    <p:sldId id="259" r:id="rId36"/>
    <p:sldId id="257" r:id="rId37"/>
    <p:sldId id="258" r:id="rId38"/>
    <p:sldId id="260" r:id="rId39"/>
    <p:sldId id="261" r:id="rId40"/>
    <p:sldId id="262" r:id="rId41"/>
    <p:sldId id="263" r:id="rId42"/>
    <p:sldId id="264" r:id="rId43"/>
    <p:sldId id="265" r:id="rId44"/>
    <p:sldId id="266" r:id="rId45"/>
    <p:sldId id="267" r:id="rId46"/>
    <p:sldId id="268" r:id="rId47"/>
    <p:sldId id="269" r:id="rId48"/>
    <p:sldId id="270" r:id="rId49"/>
    <p:sldId id="271" r:id="rId50"/>
    <p:sldId id="275" r:id="rId51"/>
    <p:sldId id="272" r:id="rId52"/>
    <p:sldId id="273" r:id="rId53"/>
    <p:sldId id="338" r:id="rId54"/>
    <p:sldId id="339" r:id="rId55"/>
    <p:sldId id="341" r:id="rId56"/>
    <p:sldId id="274" r:id="rId57"/>
    <p:sldId id="340" r:id="rId58"/>
    <p:sldId id="276" r:id="rId59"/>
    <p:sldId id="343" r:id="rId60"/>
    <p:sldId id="329" r:id="rId61"/>
    <p:sldId id="331" r:id="rId62"/>
    <p:sldId id="332" r:id="rId63"/>
    <p:sldId id="333" r:id="rId64"/>
    <p:sldId id="334" r:id="rId65"/>
    <p:sldId id="335" r:id="rId66"/>
    <p:sldId id="336" r:id="rId6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22" d="100"/>
          <a:sy n="122" d="100"/>
        </p:scale>
        <p:origin x="9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1" Type="http://schemas.openxmlformats.org/officeDocument/2006/relationships/oleObject" Target="file:///C:\Users\lkleinbub\AppData\Local\Microsoft\Windows\Temporary%20Internet%20Files\Content.Outlook\1P3K46H6\Book2.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C:\Users\JGuiza\Desktop\Jairo's%20Documents\Diversity%20and%20Equity%20Committee\POS%20Data%202016-2017.xlsx" TargetMode="External"/><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JGuiza\Desktop\Jairo's%20Documents\Diversity%20and%20Equity%20Committee\POS%20Data%202016-2017.xlsx"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file:///C:\Users\JGuiza\Desktop\Jairo's%20Documents\Diversity%20and%20Equity%20Committee\POS%20Data%202016-2017.xlsx" TargetMode="External"/><Relationship Id="rId2" Type="http://schemas.microsoft.com/office/2011/relationships/chartColorStyle" Target="colors21.xml"/><Relationship Id="rId1" Type="http://schemas.microsoft.com/office/2011/relationships/chartStyle" Target="style21.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JGuiza\Desktop\Jairo's%20Documents\Diversity%20and%20Equity%20Committee\POS%20Data%202016-2017.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lkleinbub\Documents\Overallethnic.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C:\Users\JGuiza\Desktop\Jairo's%20Documents\Diversity%20and%20Equity%20Committee\POS%20Data%202016-2017.xlsx"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file:///C:\Users\JGuiza\Desktop\Jairo's%20Documents\Diversity%20and%20Equity%20Committee\POS%20Data%202016-2017.xlsx" TargetMode="External"/><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JGuiza\Desktop\Jairo's%20Documents\Diversity%20and%20Equity%20Committee\POS%20Data%202016-2017.xlsx" TargetMode="External"/><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JGuiza\Desktop\Jairo's%20Documents\Diversity%20and%20Equity%20Committee\POS%20Data%202016-2017.xlsx" TargetMode="External"/><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8.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9.xlsx"/></Relationships>
</file>

<file path=ppt/charts/_rels/chart36.xml.rels><?xml version="1.0" encoding="UTF-8" standalone="yes"?>
<Relationships xmlns="http://schemas.openxmlformats.org/package/2006/relationships"><Relationship Id="rId3" Type="http://schemas.openxmlformats.org/officeDocument/2006/relationships/oleObject" Target="file:///C:\Users\JGuiza\Desktop\Jairo's%20Documents\Diversity%20and%20Equity%20Committee\POS%20Data%202016-2017.xlsx" TargetMode="External"/><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0.xlsx"/></Relationships>
</file>

<file path=ppt/charts/_rels/chart38.xml.rels><?xml version="1.0" encoding="UTF-8" standalone="yes"?>
<Relationships xmlns="http://schemas.openxmlformats.org/package/2006/relationships"><Relationship Id="rId1" Type="http://schemas.openxmlformats.org/officeDocument/2006/relationships/oleObject" Target="Book2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5"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oleObject" Target="file:///C:\Users\lkleinbub\Documents\2017Early%20Star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kleinbub\Documents\20173to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kleinbub\Documents\20%6017adul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kleinbub\Documents\20%6017ad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1"/>
          <c:order val="1"/>
          <c:tx>
            <c:strRef>
              <c:f>'[Chart 2 in Microsoft PowerPoint]Sheet1'!$A$30</c:f>
              <c:strCache>
                <c:ptCount val="1"/>
                <c:pt idx="0">
                  <c:v>Percent</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cap="none" spc="0" baseline="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cap="none" spc="0" baseline="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cap="none" spc="0" baseline="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outEnd"/>
              <c:showLegendKey val="0"/>
              <c:showVal val="1"/>
              <c:showCatName val="1"/>
              <c:showSerName val="0"/>
              <c:showPercent val="0"/>
              <c:showBubbleSize val="0"/>
            </c:dLbl>
            <c:dLbl>
              <c:idx val="3"/>
              <c:layout>
                <c:manualLayout>
                  <c:x val="-1.1574074074074073E-3"/>
                  <c:y val="-0.1444191384545522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cap="none" spc="0" baseline="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cap="none" spc="0" baseline="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outEnd"/>
              <c:showLegendKey val="0"/>
              <c:showVal val="1"/>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cap="none" spc="0" baseline="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outEnd"/>
              <c:showLegendKey val="0"/>
              <c:showVal val="1"/>
              <c:showCatName val="1"/>
              <c:showSerName val="0"/>
              <c:showPercent val="0"/>
              <c:showBubbleSize val="0"/>
            </c:dLbl>
            <c:dLbl>
              <c:idx val="6"/>
              <c:layout>
                <c:manualLayout>
                  <c:x val="6.1342592592592594E-2"/>
                  <c:y val="-5.5159450397491322E-18"/>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cap="none" spc="0" baseline="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cap="none" spc="0" baseline="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2 in Microsoft PowerPoint]Sheet1'!$B$28:$H$28</c:f>
              <c:strCache>
                <c:ptCount val="7"/>
                <c:pt idx="0">
                  <c:v>White</c:v>
                </c:pt>
                <c:pt idx="1">
                  <c:v>Hispanic</c:v>
                </c:pt>
                <c:pt idx="2">
                  <c:v>Black </c:v>
                </c:pt>
                <c:pt idx="3">
                  <c:v>Native</c:v>
                </c:pt>
                <c:pt idx="4">
                  <c:v>Asian</c:v>
                </c:pt>
                <c:pt idx="5">
                  <c:v>PI</c:v>
                </c:pt>
                <c:pt idx="6">
                  <c:v>Other</c:v>
                </c:pt>
              </c:strCache>
            </c:strRef>
          </c:cat>
          <c:val>
            <c:numRef>
              <c:f>'[Chart 2 in Microsoft PowerPoint]Sheet1'!$B$30:$H$30</c:f>
              <c:numCache>
                <c:formatCode>0.00%</c:formatCode>
                <c:ptCount val="7"/>
                <c:pt idx="0">
                  <c:v>0.38300000000000001</c:v>
                </c:pt>
                <c:pt idx="1">
                  <c:v>0.23599999999999999</c:v>
                </c:pt>
                <c:pt idx="2">
                  <c:v>0.10199999999999999</c:v>
                </c:pt>
                <c:pt idx="3">
                  <c:v>3.0000000000000001E-3</c:v>
                </c:pt>
                <c:pt idx="4">
                  <c:v>0.224</c:v>
                </c:pt>
                <c:pt idx="5">
                  <c:v>7.0000000000000001E-3</c:v>
                </c:pt>
                <c:pt idx="6">
                  <c:v>4.4999999999999998E-2</c:v>
                </c:pt>
              </c:numCache>
            </c:numRef>
          </c:val>
        </c:ser>
        <c:dLbls>
          <c:dLblPos val="outEnd"/>
          <c:showLegendKey val="0"/>
          <c:showVal val="1"/>
          <c:showCatName val="0"/>
          <c:showSerName val="0"/>
          <c:showPercent val="0"/>
          <c:showBubbleSize val="0"/>
          <c:showLeaderLines val="1"/>
        </c:dLbls>
        <c:extLst>
          <c:ext xmlns:c15="http://schemas.microsoft.com/office/drawing/2012/chart" uri="{02D57815-91ED-43cb-92C2-25804820EDAC}">
            <c15:filteredPieSeries>
              <c15:ser>
                <c:idx val="0"/>
                <c:order val="0"/>
                <c:tx>
                  <c:strRef>
                    <c:extLst>
                      <c:ext uri="{02D57815-91ED-43cb-92C2-25804820EDAC}">
                        <c15:formulaRef>
                          <c15:sqref>'[Chart 2 in Microsoft PowerPoint]Sheet1'!$A$29</c15:sqref>
                        </c15:formulaRef>
                      </c:ext>
                    </c:extLst>
                    <c:strCache>
                      <c:ptCount val="1"/>
                      <c:pt idx="0">
                        <c:v>Population</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'[Chart 2 in Microsoft PowerPoint]Sheet1'!$B$28:$H$28</c15:sqref>
                        </c15:formulaRef>
                      </c:ext>
                    </c:extLst>
                    <c:strCache>
                      <c:ptCount val="7"/>
                      <c:pt idx="0">
                        <c:v>White</c:v>
                      </c:pt>
                      <c:pt idx="1">
                        <c:v>Hispanic</c:v>
                      </c:pt>
                      <c:pt idx="2">
                        <c:v>Black </c:v>
                      </c:pt>
                      <c:pt idx="3">
                        <c:v>Native</c:v>
                      </c:pt>
                      <c:pt idx="4">
                        <c:v>Asian</c:v>
                      </c:pt>
                      <c:pt idx="5">
                        <c:v>PI</c:v>
                      </c:pt>
                      <c:pt idx="6">
                        <c:v>Other</c:v>
                      </c:pt>
                    </c:strCache>
                  </c:strRef>
                </c:cat>
                <c:val>
                  <c:numRef>
                    <c:extLst>
                      <c:ext uri="{02D57815-91ED-43cb-92C2-25804820EDAC}">
                        <c15:formulaRef>
                          <c15:sqref>'[Chart 2 in Microsoft PowerPoint]Sheet1'!$B$29:$H$29</c15:sqref>
                        </c15:formulaRef>
                      </c:ext>
                    </c:extLst>
                    <c:numCache>
                      <c:formatCode>#,##0</c:formatCode>
                      <c:ptCount val="7"/>
                      <c:pt idx="0">
                        <c:v>1026522</c:v>
                      </c:pt>
                      <c:pt idx="1">
                        <c:v>631518</c:v>
                      </c:pt>
                      <c:pt idx="2">
                        <c:v>273446</c:v>
                      </c:pt>
                      <c:pt idx="3">
                        <c:v>7922</c:v>
                      </c:pt>
                      <c:pt idx="4">
                        <c:v>601543</c:v>
                      </c:pt>
                      <c:pt idx="5">
                        <c:v>18443</c:v>
                      </c:pt>
                      <c:pt idx="6">
                        <c:v>121657</c:v>
                      </c:pt>
                    </c:numCache>
                  </c:numRef>
                </c:val>
              </c15:ser>
            </c15:filteredPieSeries>
          </c:ext>
        </c:extLst>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Lbls>
            <c:dLbl>
              <c:idx val="0"/>
              <c:layout>
                <c:manualLayout>
                  <c:x val="8.9089084875989492E-3"/>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7030A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028615613282758"/>
                      <c:h val="0.17258620982531581"/>
                    </c:manualLayout>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7030A0"/>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rgbClr val="7030A0"/>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18376399825021872"/>
                      <c:h val="0.15323212553980314"/>
                    </c:manualLayout>
                  </c15:layout>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7030A0"/>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7030A0"/>
                      </a:solidFill>
                      <a:latin typeface="+mn-lt"/>
                      <a:ea typeface="+mn-ea"/>
                      <a:cs typeface="+mn-cs"/>
                    </a:defRPr>
                  </a:pPr>
                  <a:endParaRPr lang="en-US"/>
                </a:p>
              </c:txPr>
              <c:dLblPos val="outEnd"/>
              <c:showLegendKey val="0"/>
              <c:showVal val="0"/>
              <c:showCatName val="1"/>
              <c:showSerName val="0"/>
              <c:showPercent val="1"/>
              <c:showBubbleSize val="0"/>
            </c:dLbl>
            <c:dLbl>
              <c:idx val="5"/>
              <c:layout>
                <c:manualLayout>
                  <c:x val="4.6478124616690711E-4"/>
                  <c:y val="-0.16858636248619269"/>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7030A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7030A0"/>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rgbClr val="7030A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Sheet23!$A$1:$A$7</c:f>
              <c:strCache>
                <c:ptCount val="7"/>
                <c:pt idx="0">
                  <c:v>American Indian or Alaska Native</c:v>
                </c:pt>
                <c:pt idx="1">
                  <c:v>Asian</c:v>
                </c:pt>
                <c:pt idx="2">
                  <c:v>Black/African American</c:v>
                </c:pt>
                <c:pt idx="3">
                  <c:v>Hispanic</c:v>
                </c:pt>
                <c:pt idx="4">
                  <c:v>Native Hawaiian or Other PI</c:v>
                </c:pt>
                <c:pt idx="5">
                  <c:v>Other Ethnicity/Multi-Cultural</c:v>
                </c:pt>
                <c:pt idx="6">
                  <c:v>White </c:v>
                </c:pt>
              </c:strCache>
            </c:strRef>
          </c:cat>
          <c:val>
            <c:numRef>
              <c:f>Sheet23!$B$1:$B$7</c:f>
              <c:numCache>
                <c:formatCode>0%</c:formatCode>
                <c:ptCount val="7"/>
                <c:pt idx="0" formatCode="0.00%">
                  <c:v>2E-3</c:v>
                </c:pt>
                <c:pt idx="1">
                  <c:v>0.23</c:v>
                </c:pt>
                <c:pt idx="2">
                  <c:v>0.09</c:v>
                </c:pt>
                <c:pt idx="3">
                  <c:v>0.33</c:v>
                </c:pt>
                <c:pt idx="4" formatCode="0.00%">
                  <c:v>4.0000000000000001E-3</c:v>
                </c:pt>
                <c:pt idx="5" formatCode="0.00%">
                  <c:v>0.184</c:v>
                </c:pt>
                <c:pt idx="6">
                  <c:v>0.17</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dLbl>
            <c:dLbl>
              <c:idx val="2"/>
              <c:layout>
                <c:manualLayout>
                  <c:x val="-1.3497652790064027E-2"/>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dLbl>
            <c:dLbl>
              <c:idx val="5"/>
              <c:layout>
                <c:manualLayout>
                  <c:x val="-6.0739437555288101E-2"/>
                  <c:y val="-6.182795568055296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Sheet23!$A$1:$A$7</c:f>
              <c:strCache>
                <c:ptCount val="7"/>
                <c:pt idx="0">
                  <c:v>American Indian or Alaska Native</c:v>
                </c:pt>
                <c:pt idx="1">
                  <c:v>Asian</c:v>
                </c:pt>
                <c:pt idx="2">
                  <c:v>Black/African American</c:v>
                </c:pt>
                <c:pt idx="3">
                  <c:v>Hispanic</c:v>
                </c:pt>
                <c:pt idx="4">
                  <c:v>Native Hawaiian or Other PI</c:v>
                </c:pt>
                <c:pt idx="5">
                  <c:v>Other Ethnicity/Multi-Cultural</c:v>
                </c:pt>
                <c:pt idx="6">
                  <c:v>White </c:v>
                </c:pt>
              </c:strCache>
            </c:strRef>
          </c:cat>
          <c:val>
            <c:numRef>
              <c:f>Sheet23!$B$1:$B$7</c:f>
              <c:numCache>
                <c:formatCode>0%</c:formatCode>
                <c:ptCount val="7"/>
                <c:pt idx="0" formatCode="0.00%">
                  <c:v>3.0000000000000001E-3</c:v>
                </c:pt>
                <c:pt idx="1">
                  <c:v>0.14000000000000001</c:v>
                </c:pt>
                <c:pt idx="2">
                  <c:v>0.23</c:v>
                </c:pt>
                <c:pt idx="3">
                  <c:v>0.15</c:v>
                </c:pt>
                <c:pt idx="4" formatCode="0.00%">
                  <c:v>2E-3</c:v>
                </c:pt>
                <c:pt idx="5" formatCode="0.00%">
                  <c:v>0.09</c:v>
                </c:pt>
                <c:pt idx="6">
                  <c:v>0.39</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Sheet1!$E$21:$F$21</c:f>
              <c:strCache>
                <c:ptCount val="1"/>
                <c:pt idx="0">
                  <c:v>English</c:v>
                </c:pt>
              </c:strCache>
            </c:strRef>
          </c:tx>
          <c:invertIfNegative val="0"/>
          <c:cat>
            <c:strRef>
              <c:f>Sheet1!$G$20:$I$20</c:f>
              <c:strCache>
                <c:ptCount val="3"/>
                <c:pt idx="0">
                  <c:v>Under 3</c:v>
                </c:pt>
                <c:pt idx="1">
                  <c:v>Age3-21</c:v>
                </c:pt>
                <c:pt idx="2">
                  <c:v>Adult</c:v>
                </c:pt>
              </c:strCache>
            </c:strRef>
          </c:cat>
          <c:val>
            <c:numRef>
              <c:f>Sheet1!$G$21:$I$21</c:f>
              <c:numCache>
                <c:formatCode>0%</c:formatCode>
                <c:ptCount val="3"/>
                <c:pt idx="0">
                  <c:v>0.52791728212703071</c:v>
                </c:pt>
                <c:pt idx="1">
                  <c:v>0.68924872008572469</c:v>
                </c:pt>
                <c:pt idx="2">
                  <c:v>0.83062808750882211</c:v>
                </c:pt>
              </c:numCache>
            </c:numRef>
          </c:val>
        </c:ser>
        <c:ser>
          <c:idx val="1"/>
          <c:order val="1"/>
          <c:tx>
            <c:strRef>
              <c:f>Sheet1!$E$22:$F$22</c:f>
              <c:strCache>
                <c:ptCount val="1"/>
                <c:pt idx="0">
                  <c:v>ASL</c:v>
                </c:pt>
              </c:strCache>
            </c:strRef>
          </c:tx>
          <c:invertIfNegative val="0"/>
          <c:cat>
            <c:strRef>
              <c:f>Sheet1!$G$20:$I$20</c:f>
              <c:strCache>
                <c:ptCount val="3"/>
                <c:pt idx="0">
                  <c:v>Under 3</c:v>
                </c:pt>
                <c:pt idx="1">
                  <c:v>Age3-21</c:v>
                </c:pt>
                <c:pt idx="2">
                  <c:v>Adult</c:v>
                </c:pt>
              </c:strCache>
            </c:strRef>
          </c:cat>
          <c:val>
            <c:numRef>
              <c:f>Sheet1!$G$22:$I$22</c:f>
              <c:numCache>
                <c:formatCode>0%</c:formatCode>
                <c:ptCount val="3"/>
                <c:pt idx="0">
                  <c:v>1.7725258493353035E-3</c:v>
                </c:pt>
                <c:pt idx="1">
                  <c:v>-1.5478033099178481E-3</c:v>
                </c:pt>
                <c:pt idx="2">
                  <c:v>1.27028934368384E-2</c:v>
                </c:pt>
              </c:numCache>
            </c:numRef>
          </c:val>
        </c:ser>
        <c:ser>
          <c:idx val="2"/>
          <c:order val="2"/>
          <c:tx>
            <c:strRef>
              <c:f>Sheet1!$E$23:$F$23</c:f>
              <c:strCache>
                <c:ptCount val="1"/>
                <c:pt idx="0">
                  <c:v>Cantonese</c:v>
                </c:pt>
              </c:strCache>
            </c:strRef>
          </c:tx>
          <c:invertIfNegative val="0"/>
          <c:cat>
            <c:strRef>
              <c:f>Sheet1!$G$20:$I$20</c:f>
              <c:strCache>
                <c:ptCount val="3"/>
                <c:pt idx="0">
                  <c:v>Under 3</c:v>
                </c:pt>
                <c:pt idx="1">
                  <c:v>Age3-21</c:v>
                </c:pt>
                <c:pt idx="2">
                  <c:v>Adult</c:v>
                </c:pt>
              </c:strCache>
            </c:strRef>
          </c:cat>
          <c:val>
            <c:numRef>
              <c:f>Sheet1!$G$23:$I$23</c:f>
              <c:numCache>
                <c:formatCode>0%</c:formatCode>
                <c:ptCount val="3"/>
                <c:pt idx="0">
                  <c:v>3.0132939438700164E-2</c:v>
                </c:pt>
                <c:pt idx="1">
                  <c:v>2.2383617097273517E-2</c:v>
                </c:pt>
                <c:pt idx="2">
                  <c:v>2.2347682898141614E-2</c:v>
                </c:pt>
              </c:numCache>
            </c:numRef>
          </c:val>
        </c:ser>
        <c:ser>
          <c:idx val="3"/>
          <c:order val="3"/>
          <c:tx>
            <c:strRef>
              <c:f>Sheet1!$E$24:$F$24</c:f>
              <c:strCache>
                <c:ptCount val="1"/>
                <c:pt idx="0">
                  <c:v>Mandarin</c:v>
                </c:pt>
              </c:strCache>
            </c:strRef>
          </c:tx>
          <c:invertIfNegative val="0"/>
          <c:cat>
            <c:strRef>
              <c:f>Sheet1!$G$20:$I$20</c:f>
              <c:strCache>
                <c:ptCount val="3"/>
                <c:pt idx="0">
                  <c:v>Under 3</c:v>
                </c:pt>
                <c:pt idx="1">
                  <c:v>Age3-21</c:v>
                </c:pt>
                <c:pt idx="2">
                  <c:v>Adult</c:v>
                </c:pt>
              </c:strCache>
            </c:strRef>
          </c:cat>
          <c:val>
            <c:numRef>
              <c:f>Sheet1!$G$24:$I$24</c:f>
              <c:numCache>
                <c:formatCode>0%</c:formatCode>
                <c:ptCount val="3"/>
                <c:pt idx="0">
                  <c:v>1.6248153618906951E-2</c:v>
                </c:pt>
                <c:pt idx="1">
                  <c:v>1.5120847719966671E-2</c:v>
                </c:pt>
                <c:pt idx="2">
                  <c:v>6.5866854857680596E-3</c:v>
                </c:pt>
              </c:numCache>
            </c:numRef>
          </c:val>
        </c:ser>
        <c:ser>
          <c:idx val="4"/>
          <c:order val="4"/>
          <c:tx>
            <c:strRef>
              <c:f>Sheet1!$E$25:$F$25</c:f>
              <c:strCache>
                <c:ptCount val="1"/>
                <c:pt idx="0">
                  <c:v>Spanish</c:v>
                </c:pt>
              </c:strCache>
            </c:strRef>
          </c:tx>
          <c:invertIfNegative val="0"/>
          <c:cat>
            <c:strRef>
              <c:f>Sheet1!$G$20:$I$20</c:f>
              <c:strCache>
                <c:ptCount val="3"/>
                <c:pt idx="0">
                  <c:v>Under 3</c:v>
                </c:pt>
                <c:pt idx="1">
                  <c:v>Age3-21</c:v>
                </c:pt>
                <c:pt idx="2">
                  <c:v>Adult</c:v>
                </c:pt>
              </c:strCache>
            </c:strRef>
          </c:cat>
          <c:val>
            <c:numRef>
              <c:f>Sheet1!$G$25:$I$25</c:f>
              <c:numCache>
                <c:formatCode>0%</c:formatCode>
                <c:ptCount val="3"/>
                <c:pt idx="0">
                  <c:v>0.29926144756277695</c:v>
                </c:pt>
                <c:pt idx="1">
                  <c:v>0.20097630670317895</c:v>
                </c:pt>
                <c:pt idx="2">
                  <c:v>7.3864972947541838E-2</c:v>
                </c:pt>
              </c:numCache>
            </c:numRef>
          </c:val>
        </c:ser>
        <c:ser>
          <c:idx val="5"/>
          <c:order val="5"/>
          <c:tx>
            <c:strRef>
              <c:f>Sheet1!$E$26:$F$26</c:f>
              <c:strCache>
                <c:ptCount val="1"/>
                <c:pt idx="0">
                  <c:v>Tagalog</c:v>
                </c:pt>
              </c:strCache>
            </c:strRef>
          </c:tx>
          <c:invertIfNegative val="0"/>
          <c:cat>
            <c:strRef>
              <c:f>Sheet1!$G$20:$I$20</c:f>
              <c:strCache>
                <c:ptCount val="3"/>
                <c:pt idx="0">
                  <c:v>Under 3</c:v>
                </c:pt>
                <c:pt idx="1">
                  <c:v>Age3-21</c:v>
                </c:pt>
                <c:pt idx="2">
                  <c:v>Adult</c:v>
                </c:pt>
              </c:strCache>
            </c:strRef>
          </c:cat>
          <c:val>
            <c:numRef>
              <c:f>Sheet1!$G$26:$I$26</c:f>
              <c:numCache>
                <c:formatCode>0%</c:formatCode>
                <c:ptCount val="3"/>
                <c:pt idx="0">
                  <c:v>1.4475627769571639E-2</c:v>
                </c:pt>
                <c:pt idx="1">
                  <c:v>1.3811167996190022E-2</c:v>
                </c:pt>
                <c:pt idx="2">
                  <c:v>1.5408139261350285E-2</c:v>
                </c:pt>
              </c:numCache>
            </c:numRef>
          </c:val>
        </c:ser>
        <c:ser>
          <c:idx val="6"/>
          <c:order val="6"/>
          <c:tx>
            <c:strRef>
              <c:f>Sheet1!$E$27:$F$27</c:f>
              <c:strCache>
                <c:ptCount val="1"/>
                <c:pt idx="0">
                  <c:v>Other</c:v>
                </c:pt>
              </c:strCache>
            </c:strRef>
          </c:tx>
          <c:invertIfNegative val="0"/>
          <c:cat>
            <c:strRef>
              <c:f>Sheet1!$G$20:$I$20</c:f>
              <c:strCache>
                <c:ptCount val="3"/>
                <c:pt idx="0">
                  <c:v>Under 3</c:v>
                </c:pt>
                <c:pt idx="1">
                  <c:v>Age3-21</c:v>
                </c:pt>
                <c:pt idx="2">
                  <c:v>Adult</c:v>
                </c:pt>
              </c:strCache>
            </c:strRef>
          </c:cat>
          <c:val>
            <c:numRef>
              <c:f>Sheet1!$G$27:$I$27</c:f>
              <c:numCache>
                <c:formatCode>0%</c:formatCode>
                <c:ptCount val="3"/>
                <c:pt idx="0">
                  <c:v>0.11019202363367803</c:v>
                </c:pt>
                <c:pt idx="1">
                  <c:v>5.6911537087748577E-2</c:v>
                </c:pt>
                <c:pt idx="2">
                  <c:v>3.8461538461538464E-2</c:v>
                </c:pt>
              </c:numCache>
            </c:numRef>
          </c:val>
        </c:ser>
        <c:dLbls>
          <c:showLegendKey val="0"/>
          <c:showVal val="0"/>
          <c:showCatName val="0"/>
          <c:showSerName val="0"/>
          <c:showPercent val="0"/>
          <c:showBubbleSize val="0"/>
        </c:dLbls>
        <c:gapWidth val="75"/>
        <c:shape val="box"/>
        <c:axId val="201874232"/>
        <c:axId val="207942408"/>
        <c:axId val="0"/>
      </c:bar3DChart>
      <c:catAx>
        <c:axId val="201874232"/>
        <c:scaling>
          <c:orientation val="minMax"/>
        </c:scaling>
        <c:delete val="0"/>
        <c:axPos val="l"/>
        <c:numFmt formatCode="General" sourceLinked="0"/>
        <c:majorTickMark val="none"/>
        <c:minorTickMark val="none"/>
        <c:tickLblPos val="nextTo"/>
        <c:txPr>
          <a:bodyPr/>
          <a:lstStyle/>
          <a:p>
            <a:pPr>
              <a:defRPr sz="1600" b="1"/>
            </a:pPr>
            <a:endParaRPr lang="en-US"/>
          </a:p>
        </c:txPr>
        <c:crossAx val="207942408"/>
        <c:crosses val="autoZero"/>
        <c:auto val="1"/>
        <c:lblAlgn val="ctr"/>
        <c:lblOffset val="100"/>
        <c:noMultiLvlLbl val="0"/>
      </c:catAx>
      <c:valAx>
        <c:axId val="207942408"/>
        <c:scaling>
          <c:orientation val="minMax"/>
        </c:scaling>
        <c:delete val="0"/>
        <c:axPos val="b"/>
        <c:majorGridlines/>
        <c:numFmt formatCode="0%" sourceLinked="1"/>
        <c:majorTickMark val="none"/>
        <c:minorTickMark val="none"/>
        <c:tickLblPos val="nextTo"/>
        <c:crossAx val="201874232"/>
        <c:crosses val="autoZero"/>
        <c:crossBetween val="between"/>
      </c:valAx>
    </c:plotArea>
    <c:legend>
      <c:legendPos val="b"/>
      <c:overlay val="0"/>
      <c:txPr>
        <a:bodyPr/>
        <a:lstStyle/>
        <a:p>
          <a:pPr>
            <a:defRPr sz="1600" b="1"/>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546587926509203E-2"/>
          <c:y val="0"/>
          <c:w val="0.86484461577719451"/>
          <c:h val="0.41267049032547676"/>
        </c:manualLayout>
      </c:layout>
      <c:bar3DChart>
        <c:barDir val="bar"/>
        <c:grouping val="stacked"/>
        <c:varyColors val="0"/>
        <c:ser>
          <c:idx val="0"/>
          <c:order val="0"/>
          <c:tx>
            <c:strRef>
              <c:f>Sheet24!$I$1</c:f>
              <c:strCache>
                <c:ptCount val="1"/>
                <c:pt idx="0">
                  <c:v>ASL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Sheet24!$H$2:$H$4</c:f>
              <c:strCache>
                <c:ptCount val="3"/>
                <c:pt idx="0">
                  <c:v>Under 3</c:v>
                </c:pt>
                <c:pt idx="1">
                  <c:v>Ages 3 - 21</c:v>
                </c:pt>
                <c:pt idx="2">
                  <c:v>Adult</c:v>
                </c:pt>
              </c:strCache>
            </c:strRef>
          </c:cat>
          <c:val>
            <c:numRef>
              <c:f>Sheet24!$I$2:$I$4</c:f>
              <c:numCache>
                <c:formatCode>0.00%</c:formatCode>
                <c:ptCount val="3"/>
                <c:pt idx="0">
                  <c:v>1.1000000000000001E-3</c:v>
                </c:pt>
                <c:pt idx="1">
                  <c:v>1E-3</c:v>
                </c:pt>
                <c:pt idx="2">
                  <c:v>1.2999999999999999E-2</c:v>
                </c:pt>
              </c:numCache>
            </c:numRef>
          </c:val>
        </c:ser>
        <c:ser>
          <c:idx val="1"/>
          <c:order val="1"/>
          <c:tx>
            <c:strRef>
              <c:f>Sheet24!$J$1</c:f>
              <c:strCache>
                <c:ptCount val="1"/>
                <c:pt idx="0">
                  <c:v>English</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Sheet24!$H$2:$H$4</c:f>
              <c:strCache>
                <c:ptCount val="3"/>
                <c:pt idx="0">
                  <c:v>Under 3</c:v>
                </c:pt>
                <c:pt idx="1">
                  <c:v>Ages 3 - 21</c:v>
                </c:pt>
                <c:pt idx="2">
                  <c:v>Adult</c:v>
                </c:pt>
              </c:strCache>
            </c:strRef>
          </c:cat>
          <c:val>
            <c:numRef>
              <c:f>Sheet24!$J$2:$J$4</c:f>
              <c:numCache>
                <c:formatCode>0%</c:formatCode>
                <c:ptCount val="3"/>
                <c:pt idx="0">
                  <c:v>0.54</c:v>
                </c:pt>
                <c:pt idx="1">
                  <c:v>0.67</c:v>
                </c:pt>
                <c:pt idx="2">
                  <c:v>0.81</c:v>
                </c:pt>
              </c:numCache>
            </c:numRef>
          </c:val>
        </c:ser>
        <c:ser>
          <c:idx val="2"/>
          <c:order val="2"/>
          <c:tx>
            <c:strRef>
              <c:f>Sheet24!$K$1</c:f>
              <c:strCache>
                <c:ptCount val="1"/>
                <c:pt idx="0">
                  <c:v>Spanish</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030A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Sheet24!$H$2:$H$4</c:f>
              <c:strCache>
                <c:ptCount val="3"/>
                <c:pt idx="0">
                  <c:v>Under 3</c:v>
                </c:pt>
                <c:pt idx="1">
                  <c:v>Ages 3 - 21</c:v>
                </c:pt>
                <c:pt idx="2">
                  <c:v>Adult</c:v>
                </c:pt>
              </c:strCache>
            </c:strRef>
          </c:cat>
          <c:val>
            <c:numRef>
              <c:f>Sheet24!$K$2:$K$4</c:f>
              <c:numCache>
                <c:formatCode>0%</c:formatCode>
                <c:ptCount val="3"/>
                <c:pt idx="0">
                  <c:v>0.27</c:v>
                </c:pt>
                <c:pt idx="1">
                  <c:v>0.2</c:v>
                </c:pt>
                <c:pt idx="2">
                  <c:v>0.08</c:v>
                </c:pt>
              </c:numCache>
            </c:numRef>
          </c:val>
        </c:ser>
        <c:ser>
          <c:idx val="3"/>
          <c:order val="3"/>
          <c:tx>
            <c:strRef>
              <c:f>Sheet24!$L$1</c:f>
              <c:strCache>
                <c:ptCount val="1"/>
                <c:pt idx="0">
                  <c:v>Cantonese</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5.882354076415407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6296296296296294E-3"/>
                  <c:y val="-7.107844509001955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018518518518514E-3"/>
                  <c:y val="-6.127452162932718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C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Sheet24!$H$2:$H$4</c:f>
              <c:strCache>
                <c:ptCount val="3"/>
                <c:pt idx="0">
                  <c:v>Under 3</c:v>
                </c:pt>
                <c:pt idx="1">
                  <c:v>Ages 3 - 21</c:v>
                </c:pt>
                <c:pt idx="2">
                  <c:v>Adult</c:v>
                </c:pt>
              </c:strCache>
            </c:strRef>
          </c:cat>
          <c:val>
            <c:numRef>
              <c:f>Sheet24!$L$2:$L$4</c:f>
              <c:numCache>
                <c:formatCode>0%</c:formatCode>
                <c:ptCount val="3"/>
                <c:pt idx="0">
                  <c:v>0.03</c:v>
                </c:pt>
                <c:pt idx="1">
                  <c:v>0.02</c:v>
                </c:pt>
                <c:pt idx="2" formatCode="0.00%">
                  <c:v>2.1999999999999999E-2</c:v>
                </c:pt>
              </c:numCache>
            </c:numRef>
          </c:val>
        </c:ser>
        <c:ser>
          <c:idx val="4"/>
          <c:order val="4"/>
          <c:tx>
            <c:strRef>
              <c:f>Sheet24!$M$1</c:f>
              <c:strCache>
                <c:ptCount val="1"/>
                <c:pt idx="0">
                  <c:v>Mandarin</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Sheet24!$H$2:$H$4</c:f>
              <c:strCache>
                <c:ptCount val="3"/>
                <c:pt idx="0">
                  <c:v>Under 3</c:v>
                </c:pt>
                <c:pt idx="1">
                  <c:v>Ages 3 - 21</c:v>
                </c:pt>
                <c:pt idx="2">
                  <c:v>Adult</c:v>
                </c:pt>
              </c:strCache>
            </c:strRef>
          </c:cat>
          <c:val>
            <c:numRef>
              <c:f>Sheet24!$M$2:$M$4</c:f>
              <c:numCache>
                <c:formatCode>0%</c:formatCode>
                <c:ptCount val="3"/>
                <c:pt idx="0" formatCode="0.00%">
                  <c:v>2.1000000000000001E-2</c:v>
                </c:pt>
                <c:pt idx="1">
                  <c:v>0.02</c:v>
                </c:pt>
                <c:pt idx="2" formatCode="0.00%">
                  <c:v>1E-3</c:v>
                </c:pt>
              </c:numCache>
            </c:numRef>
          </c:val>
        </c:ser>
        <c:ser>
          <c:idx val="5"/>
          <c:order val="5"/>
          <c:tx>
            <c:strRef>
              <c:f>Sheet24!$N$1</c:f>
              <c:strCache>
                <c:ptCount val="1"/>
                <c:pt idx="0">
                  <c:v>Vientamese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Sheet24!$H$2:$H$4</c:f>
              <c:strCache>
                <c:ptCount val="3"/>
                <c:pt idx="0">
                  <c:v>Under 3</c:v>
                </c:pt>
                <c:pt idx="1">
                  <c:v>Ages 3 - 21</c:v>
                </c:pt>
                <c:pt idx="2">
                  <c:v>Adult</c:v>
                </c:pt>
              </c:strCache>
            </c:strRef>
          </c:cat>
          <c:val>
            <c:numRef>
              <c:f>Sheet24!$N$2:$N$4</c:f>
              <c:numCache>
                <c:formatCode>0%</c:formatCode>
                <c:ptCount val="3"/>
                <c:pt idx="0" formatCode="0.00%">
                  <c:v>4.2000000000000003E-2</c:v>
                </c:pt>
                <c:pt idx="1">
                  <c:v>0.02</c:v>
                </c:pt>
                <c:pt idx="2" formatCode="0.00%">
                  <c:v>1.0999999999999999E-2</c:v>
                </c:pt>
              </c:numCache>
            </c:numRef>
          </c:val>
        </c:ser>
        <c:ser>
          <c:idx val="6"/>
          <c:order val="6"/>
          <c:tx>
            <c:strRef>
              <c:f>Sheet24!$O$1</c:f>
              <c:strCache>
                <c:ptCount val="1"/>
                <c:pt idx="0">
                  <c:v>Korean</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Sheet24!$H$2:$H$4</c:f>
              <c:strCache>
                <c:ptCount val="3"/>
                <c:pt idx="0">
                  <c:v>Under 3</c:v>
                </c:pt>
                <c:pt idx="1">
                  <c:v>Ages 3 - 21</c:v>
                </c:pt>
                <c:pt idx="2">
                  <c:v>Adult</c:v>
                </c:pt>
              </c:strCache>
            </c:strRef>
          </c:cat>
          <c:val>
            <c:numRef>
              <c:f>Sheet24!$O$2:$O$4</c:f>
              <c:numCache>
                <c:formatCode>0.00%</c:formatCode>
                <c:ptCount val="3"/>
                <c:pt idx="0">
                  <c:v>4.0000000000000001E-3</c:v>
                </c:pt>
                <c:pt idx="1">
                  <c:v>4.0000000000000001E-3</c:v>
                </c:pt>
                <c:pt idx="2">
                  <c:v>4.0000000000000001E-3</c:v>
                </c:pt>
              </c:numCache>
            </c:numRef>
          </c:val>
        </c:ser>
        <c:ser>
          <c:idx val="7"/>
          <c:order val="7"/>
          <c:tx>
            <c:strRef>
              <c:f>Sheet24!$P$1</c:f>
              <c:strCache>
                <c:ptCount val="1"/>
                <c:pt idx="0">
                  <c:v>Other Asian</c:v>
                </c:pt>
              </c:strCache>
            </c:strRef>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Sheet24!$H$2:$H$4</c:f>
              <c:strCache>
                <c:ptCount val="3"/>
                <c:pt idx="0">
                  <c:v>Under 3</c:v>
                </c:pt>
                <c:pt idx="1">
                  <c:v>Ages 3 - 21</c:v>
                </c:pt>
                <c:pt idx="2">
                  <c:v>Adult</c:v>
                </c:pt>
              </c:strCache>
            </c:strRef>
          </c:cat>
          <c:val>
            <c:numRef>
              <c:f>Sheet24!$P$2:$P$4</c:f>
              <c:numCache>
                <c:formatCode>0%</c:formatCode>
                <c:ptCount val="3"/>
                <c:pt idx="0" formatCode="0.00%">
                  <c:v>3.0000000000000001E-3</c:v>
                </c:pt>
                <c:pt idx="1">
                  <c:v>0.01</c:v>
                </c:pt>
                <c:pt idx="2" formatCode="0.00%">
                  <c:v>2E-3</c:v>
                </c:pt>
              </c:numCache>
            </c:numRef>
          </c:val>
        </c:ser>
        <c:ser>
          <c:idx val="8"/>
          <c:order val="8"/>
          <c:tx>
            <c:strRef>
              <c:f>Sheet24!$Q$1</c:f>
              <c:strCache>
                <c:ptCount val="1"/>
                <c:pt idx="0">
                  <c:v>Farsi</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Sheet24!$H$2:$H$4</c:f>
              <c:strCache>
                <c:ptCount val="3"/>
                <c:pt idx="0">
                  <c:v>Under 3</c:v>
                </c:pt>
                <c:pt idx="1">
                  <c:v>Ages 3 - 21</c:v>
                </c:pt>
                <c:pt idx="2">
                  <c:v>Adult</c:v>
                </c:pt>
              </c:strCache>
            </c:strRef>
          </c:cat>
          <c:val>
            <c:numRef>
              <c:f>Sheet24!$Q$2:$Q$4</c:f>
              <c:numCache>
                <c:formatCode>0.00%</c:formatCode>
                <c:ptCount val="3"/>
                <c:pt idx="0" formatCode="0%">
                  <c:v>0.01</c:v>
                </c:pt>
                <c:pt idx="1">
                  <c:v>4.0000000000000001E-3</c:v>
                </c:pt>
                <c:pt idx="2">
                  <c:v>1E-3</c:v>
                </c:pt>
              </c:numCache>
            </c:numRef>
          </c:val>
        </c:ser>
        <c:ser>
          <c:idx val="9"/>
          <c:order val="9"/>
          <c:tx>
            <c:strRef>
              <c:f>Sheet24!$R$1</c:f>
              <c:strCache>
                <c:ptCount val="1"/>
                <c:pt idx="0">
                  <c:v>Arabic</c:v>
                </c:pt>
              </c:strCache>
            </c:strRef>
          </c:tx>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Sheet24!$H$2:$H$4</c:f>
              <c:strCache>
                <c:ptCount val="3"/>
                <c:pt idx="0">
                  <c:v>Under 3</c:v>
                </c:pt>
                <c:pt idx="1">
                  <c:v>Ages 3 - 21</c:v>
                </c:pt>
                <c:pt idx="2">
                  <c:v>Adult</c:v>
                </c:pt>
              </c:strCache>
            </c:strRef>
          </c:cat>
          <c:val>
            <c:numRef>
              <c:f>Sheet24!$R$2:$R$4</c:f>
              <c:numCache>
                <c:formatCode>0%</c:formatCode>
                <c:ptCount val="3"/>
                <c:pt idx="0">
                  <c:v>0.02</c:v>
                </c:pt>
                <c:pt idx="1">
                  <c:v>0.01</c:v>
                </c:pt>
                <c:pt idx="2" formatCode="0.00%">
                  <c:v>6.0000000000000001E-3</c:v>
                </c:pt>
              </c:numCache>
            </c:numRef>
          </c:val>
        </c:ser>
        <c:dLbls>
          <c:showLegendKey val="0"/>
          <c:showVal val="1"/>
          <c:showCatName val="0"/>
          <c:showSerName val="0"/>
          <c:showPercent val="0"/>
          <c:showBubbleSize val="0"/>
        </c:dLbls>
        <c:gapWidth val="150"/>
        <c:shape val="box"/>
        <c:axId val="207943192"/>
        <c:axId val="207943584"/>
        <c:axId val="0"/>
      </c:bar3DChart>
      <c:catAx>
        <c:axId val="2079431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FFFF00"/>
                </a:solidFill>
                <a:latin typeface="+mn-lt"/>
                <a:ea typeface="+mn-ea"/>
                <a:cs typeface="+mn-cs"/>
              </a:defRPr>
            </a:pPr>
            <a:endParaRPr lang="en-US"/>
          </a:p>
        </c:txPr>
        <c:crossAx val="207943584"/>
        <c:crosses val="autoZero"/>
        <c:auto val="1"/>
        <c:lblAlgn val="ctr"/>
        <c:lblOffset val="100"/>
        <c:noMultiLvlLbl val="0"/>
      </c:catAx>
      <c:valAx>
        <c:axId val="207943584"/>
        <c:scaling>
          <c:orientation val="minMax"/>
        </c:scaling>
        <c:delete val="0"/>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794319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1" i="0" u="none" strike="noStrike" kern="1200" baseline="0">
                <a:solidFill>
                  <a:srgbClr val="00B050"/>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625200495771363E-2"/>
          <c:y val="9.9698340441581171E-2"/>
          <c:w val="0.91511947725284337"/>
          <c:h val="0.79315805277241547"/>
        </c:manualLayout>
      </c:layout>
      <c:line3DChart>
        <c:grouping val="standar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Sheet25!$A$1:$A$7</c:f>
              <c:strCache>
                <c:ptCount val="7"/>
                <c:pt idx="0">
                  <c:v>White</c:v>
                </c:pt>
                <c:pt idx="1">
                  <c:v>Hispanic</c:v>
                </c:pt>
                <c:pt idx="2">
                  <c:v>Black African American</c:v>
                </c:pt>
                <c:pt idx="3">
                  <c:v>American Indian or Alaska Native</c:v>
                </c:pt>
                <c:pt idx="4">
                  <c:v>Asian</c:v>
                </c:pt>
                <c:pt idx="5">
                  <c:v>Native Hawiian or other Pacific Islander</c:v>
                </c:pt>
                <c:pt idx="6">
                  <c:v>Other Ethnicity or Race / Multicultural</c:v>
                </c:pt>
              </c:strCache>
            </c:strRef>
          </c:cat>
          <c:val>
            <c:numRef>
              <c:f>Sheet25!$B$1:$B$7</c:f>
              <c:numCache>
                <c:formatCode>0%</c:formatCode>
                <c:ptCount val="7"/>
                <c:pt idx="0">
                  <c:v>0.61</c:v>
                </c:pt>
                <c:pt idx="1">
                  <c:v>0.92</c:v>
                </c:pt>
                <c:pt idx="2">
                  <c:v>0.68</c:v>
                </c:pt>
                <c:pt idx="3">
                  <c:v>0.6</c:v>
                </c:pt>
                <c:pt idx="4" formatCode="0.00%">
                  <c:v>0.90400000000000003</c:v>
                </c:pt>
                <c:pt idx="5">
                  <c:v>0.95</c:v>
                </c:pt>
                <c:pt idx="6">
                  <c:v>0.89</c:v>
                </c:pt>
              </c:numCache>
            </c:numRef>
          </c:val>
          <c:smooth val="0"/>
        </c:ser>
        <c:dLbls>
          <c:showLegendKey val="0"/>
          <c:showVal val="1"/>
          <c:showCatName val="0"/>
          <c:showSerName val="0"/>
          <c:showPercent val="0"/>
          <c:showBubbleSize val="0"/>
        </c:dLbls>
        <c:axId val="208696696"/>
        <c:axId val="208697088"/>
        <c:axId val="143061360"/>
      </c:line3DChart>
      <c:catAx>
        <c:axId val="208696696"/>
        <c:scaling>
          <c:orientation val="minMax"/>
        </c:scaling>
        <c:delete val="0"/>
        <c:axPos val="b"/>
        <c:numFmt formatCode="General" sourceLinked="1"/>
        <c:majorTickMark val="out"/>
        <c:minorTickMark val="none"/>
        <c:tickLblPos val="nextTo"/>
        <c:spPr>
          <a:noFill/>
          <a:ln w="9525" cap="flat" cmpd="sng" algn="ctr">
            <a:solidFill>
              <a:schemeClr val="dk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rgbClr val="FFC000"/>
                </a:solidFill>
                <a:latin typeface="+mn-lt"/>
                <a:ea typeface="+mn-ea"/>
                <a:cs typeface="+mn-cs"/>
              </a:defRPr>
            </a:pPr>
            <a:endParaRPr lang="en-US"/>
          </a:p>
        </c:txPr>
        <c:crossAx val="208697088"/>
        <c:crosses val="autoZero"/>
        <c:auto val="1"/>
        <c:lblAlgn val="ctr"/>
        <c:lblOffset val="100"/>
        <c:noMultiLvlLbl val="0"/>
      </c:catAx>
      <c:valAx>
        <c:axId val="208697088"/>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8696696"/>
        <c:crosses val="autoZero"/>
        <c:crossBetween val="between"/>
      </c:valAx>
      <c:serAx>
        <c:axId val="143061360"/>
        <c:scaling>
          <c:orientation val="minMax"/>
        </c:scaling>
        <c:delete val="1"/>
        <c:axPos val="b"/>
        <c:majorTickMark val="out"/>
        <c:minorTickMark val="none"/>
        <c:tickLblPos val="nextTo"/>
        <c:crossAx val="208697088"/>
        <c:crosses val="autoZero"/>
      </c:ser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Sheet26!$A$1</c:f>
              <c:strCache>
                <c:ptCount val="1"/>
                <c:pt idx="0">
                  <c:v>White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val>
            <c:numRef>
              <c:f>Sheet26!$B$1</c:f>
              <c:numCache>
                <c:formatCode>0%</c:formatCode>
                <c:ptCount val="1"/>
                <c:pt idx="0">
                  <c:v>0.51</c:v>
                </c:pt>
              </c:numCache>
            </c:numRef>
          </c:val>
        </c:ser>
        <c:ser>
          <c:idx val="1"/>
          <c:order val="1"/>
          <c:tx>
            <c:strRef>
              <c:f>Sheet26!$A$2</c:f>
              <c:strCache>
                <c:ptCount val="1"/>
                <c:pt idx="0">
                  <c:v>Hispanic</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val>
            <c:numRef>
              <c:f>Sheet26!$B$2</c:f>
              <c:numCache>
                <c:formatCode>0%</c:formatCode>
                <c:ptCount val="1"/>
                <c:pt idx="0">
                  <c:v>0.09</c:v>
                </c:pt>
              </c:numCache>
            </c:numRef>
          </c:val>
        </c:ser>
        <c:ser>
          <c:idx val="2"/>
          <c:order val="2"/>
          <c:tx>
            <c:strRef>
              <c:f>Sheet26!$A$3</c:f>
              <c:strCache>
                <c:ptCount val="1"/>
                <c:pt idx="0">
                  <c:v>Black African American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val>
            <c:numRef>
              <c:f>Sheet26!$B$3</c:f>
              <c:numCache>
                <c:formatCode>0%</c:formatCode>
                <c:ptCount val="1"/>
                <c:pt idx="0">
                  <c:v>0.25</c:v>
                </c:pt>
              </c:numCache>
            </c:numRef>
          </c:val>
        </c:ser>
        <c:ser>
          <c:idx val="3"/>
          <c:order val="3"/>
          <c:tx>
            <c:strRef>
              <c:f>Sheet26!$A$4</c:f>
              <c:strCache>
                <c:ptCount val="1"/>
                <c:pt idx="0">
                  <c:v>American Indian or Alaska Native</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val>
            <c:numRef>
              <c:f>Sheet26!$B$4</c:f>
              <c:numCache>
                <c:formatCode>0.00%</c:formatCode>
                <c:ptCount val="1"/>
                <c:pt idx="0">
                  <c:v>4.0000000000000001E-3</c:v>
                </c:pt>
              </c:numCache>
            </c:numRef>
          </c:val>
        </c:ser>
        <c:ser>
          <c:idx val="4"/>
          <c:order val="4"/>
          <c:tx>
            <c:strRef>
              <c:f>Sheet26!$A$5</c:f>
              <c:strCache>
                <c:ptCount val="1"/>
                <c:pt idx="0">
                  <c:v>Asian</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val>
            <c:numRef>
              <c:f>Sheet26!$B$5</c:f>
              <c:numCache>
                <c:formatCode>0%</c:formatCode>
                <c:ptCount val="1"/>
                <c:pt idx="0">
                  <c:v>0.08</c:v>
                </c:pt>
              </c:numCache>
            </c:numRef>
          </c:val>
        </c:ser>
        <c:ser>
          <c:idx val="5"/>
          <c:order val="5"/>
          <c:tx>
            <c:strRef>
              <c:f>Sheet26!$A$6</c:f>
              <c:strCache>
                <c:ptCount val="1"/>
                <c:pt idx="0">
                  <c:v>Native Hawiian or other Pacific Islander</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val>
            <c:numRef>
              <c:f>Sheet26!$B$6</c:f>
              <c:numCache>
                <c:formatCode>0.00%</c:formatCode>
                <c:ptCount val="1"/>
                <c:pt idx="0">
                  <c:v>6.9999999999999999E-4</c:v>
                </c:pt>
              </c:numCache>
            </c:numRef>
          </c:val>
        </c:ser>
        <c:ser>
          <c:idx val="6"/>
          <c:order val="6"/>
          <c:tx>
            <c:strRef>
              <c:f>Sheet26!$A$7</c:f>
              <c:strCache>
                <c:ptCount val="1"/>
                <c:pt idx="0">
                  <c:v>Other Ethnicity or Race / Multicultural</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val>
            <c:numRef>
              <c:f>Sheet26!$B$7</c:f>
              <c:numCache>
                <c:formatCode>0%</c:formatCode>
                <c:ptCount val="1"/>
                <c:pt idx="0">
                  <c:v>7.0000000000000007E-2</c:v>
                </c:pt>
              </c:numCache>
            </c:numRef>
          </c:val>
        </c:ser>
        <c:dLbls>
          <c:showLegendKey val="0"/>
          <c:showVal val="0"/>
          <c:showCatName val="0"/>
          <c:showSerName val="0"/>
          <c:showPercent val="0"/>
          <c:showBubbleSize val="0"/>
        </c:dLbls>
        <c:gapWidth val="150"/>
        <c:shape val="box"/>
        <c:axId val="208697872"/>
        <c:axId val="142849360"/>
        <c:axId val="0"/>
      </c:bar3DChart>
      <c:catAx>
        <c:axId val="2086978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2849360"/>
        <c:crosses val="autoZero"/>
        <c:auto val="1"/>
        <c:lblAlgn val="ctr"/>
        <c:lblOffset val="100"/>
        <c:noMultiLvlLbl val="0"/>
      </c:catAx>
      <c:valAx>
        <c:axId val="14284936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208697872"/>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400" b="1" i="0" u="none" strike="noStrike" kern="1200" baseline="0">
                <a:solidFill>
                  <a:schemeClr val="tx2"/>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Sheet27!$A$2</c:f>
              <c:strCache>
                <c:ptCount val="1"/>
                <c:pt idx="0">
                  <c:v>American Indian or Alaska Native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Sheet27!$B$1:$C$1</c:f>
              <c:strCache>
                <c:ptCount val="2"/>
                <c:pt idx="0">
                  <c:v>Overall</c:v>
                </c:pt>
                <c:pt idx="1">
                  <c:v>Kids</c:v>
                </c:pt>
              </c:strCache>
            </c:strRef>
          </c:cat>
          <c:val>
            <c:numRef>
              <c:f>Sheet27!$B$2:$C$2</c:f>
              <c:numCache>
                <c:formatCode>0.00%</c:formatCode>
                <c:ptCount val="2"/>
                <c:pt idx="0">
                  <c:v>0.6</c:v>
                </c:pt>
                <c:pt idx="1">
                  <c:v>0.92300000000000004</c:v>
                </c:pt>
              </c:numCache>
            </c:numRef>
          </c:val>
        </c:ser>
        <c:ser>
          <c:idx val="1"/>
          <c:order val="1"/>
          <c:tx>
            <c:strRef>
              <c:f>Sheet27!$A$3</c:f>
              <c:strCache>
                <c:ptCount val="1"/>
                <c:pt idx="0">
                  <c:v>Asian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Sheet27!$B$1:$C$1</c:f>
              <c:strCache>
                <c:ptCount val="2"/>
                <c:pt idx="0">
                  <c:v>Overall</c:v>
                </c:pt>
                <c:pt idx="1">
                  <c:v>Kids</c:v>
                </c:pt>
              </c:strCache>
            </c:strRef>
          </c:cat>
          <c:val>
            <c:numRef>
              <c:f>Sheet27!$B$3:$C$3</c:f>
              <c:numCache>
                <c:formatCode>0%</c:formatCode>
                <c:ptCount val="2"/>
                <c:pt idx="0">
                  <c:v>0.90300000000000002</c:v>
                </c:pt>
                <c:pt idx="1">
                  <c:v>0.97399999999999998</c:v>
                </c:pt>
              </c:numCache>
            </c:numRef>
          </c:val>
        </c:ser>
        <c:ser>
          <c:idx val="2"/>
          <c:order val="2"/>
          <c:tx>
            <c:strRef>
              <c:f>Sheet27!$A$4</c:f>
              <c:strCache>
                <c:ptCount val="1"/>
                <c:pt idx="0">
                  <c:v>Black/African American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Sheet27!$B$1:$C$1</c:f>
              <c:strCache>
                <c:ptCount val="2"/>
                <c:pt idx="0">
                  <c:v>Overall</c:v>
                </c:pt>
                <c:pt idx="1">
                  <c:v>Kids</c:v>
                </c:pt>
              </c:strCache>
            </c:strRef>
          </c:cat>
          <c:val>
            <c:numRef>
              <c:f>Sheet27!$B$4:$C$4</c:f>
              <c:numCache>
                <c:formatCode>0%</c:formatCode>
                <c:ptCount val="2"/>
                <c:pt idx="0">
                  <c:v>0.68</c:v>
                </c:pt>
                <c:pt idx="1">
                  <c:v>0.95</c:v>
                </c:pt>
              </c:numCache>
            </c:numRef>
          </c:val>
        </c:ser>
        <c:ser>
          <c:idx val="3"/>
          <c:order val="3"/>
          <c:tx>
            <c:strRef>
              <c:f>Sheet27!$A$5</c:f>
              <c:strCache>
                <c:ptCount val="1"/>
                <c:pt idx="0">
                  <c:v>Hispanic</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Sheet27!$B$1:$C$1</c:f>
              <c:strCache>
                <c:ptCount val="2"/>
                <c:pt idx="0">
                  <c:v>Overall</c:v>
                </c:pt>
                <c:pt idx="1">
                  <c:v>Kids</c:v>
                </c:pt>
              </c:strCache>
            </c:strRef>
          </c:cat>
          <c:val>
            <c:numRef>
              <c:f>Sheet27!$B$5:$C$5</c:f>
              <c:numCache>
                <c:formatCode>0%</c:formatCode>
                <c:ptCount val="2"/>
                <c:pt idx="0">
                  <c:v>0.92</c:v>
                </c:pt>
                <c:pt idx="1">
                  <c:v>0.96</c:v>
                </c:pt>
              </c:numCache>
            </c:numRef>
          </c:val>
        </c:ser>
        <c:ser>
          <c:idx val="4"/>
          <c:order val="4"/>
          <c:tx>
            <c:strRef>
              <c:f>Sheet27!$A$6</c:f>
              <c:strCache>
                <c:ptCount val="1"/>
                <c:pt idx="0">
                  <c:v>Native Hawiian or other Pacific Islander</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Sheet27!$B$1:$C$1</c:f>
              <c:strCache>
                <c:ptCount val="2"/>
                <c:pt idx="0">
                  <c:v>Overall</c:v>
                </c:pt>
                <c:pt idx="1">
                  <c:v>Kids</c:v>
                </c:pt>
              </c:strCache>
            </c:strRef>
          </c:cat>
          <c:val>
            <c:numRef>
              <c:f>Sheet27!$B$6:$C$6</c:f>
              <c:numCache>
                <c:formatCode>0.00%</c:formatCode>
                <c:ptCount val="2"/>
                <c:pt idx="0">
                  <c:v>0.95</c:v>
                </c:pt>
                <c:pt idx="1">
                  <c:v>1</c:v>
                </c:pt>
              </c:numCache>
            </c:numRef>
          </c:val>
        </c:ser>
        <c:ser>
          <c:idx val="5"/>
          <c:order val="5"/>
          <c:tx>
            <c:strRef>
              <c:f>Sheet27!$A$7</c:f>
              <c:strCache>
                <c:ptCount val="1"/>
                <c:pt idx="0">
                  <c:v>Other Ethnicity or Race / Multicultural</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Sheet27!$B$1:$C$1</c:f>
              <c:strCache>
                <c:ptCount val="2"/>
                <c:pt idx="0">
                  <c:v>Overall</c:v>
                </c:pt>
                <c:pt idx="1">
                  <c:v>Kids</c:v>
                </c:pt>
              </c:strCache>
            </c:strRef>
          </c:cat>
          <c:val>
            <c:numRef>
              <c:f>Sheet27!$B$7:$C$7</c:f>
              <c:numCache>
                <c:formatCode>0%</c:formatCode>
                <c:ptCount val="2"/>
                <c:pt idx="0">
                  <c:v>0.89</c:v>
                </c:pt>
                <c:pt idx="1">
                  <c:v>0.98</c:v>
                </c:pt>
              </c:numCache>
            </c:numRef>
          </c:val>
        </c:ser>
        <c:ser>
          <c:idx val="6"/>
          <c:order val="6"/>
          <c:tx>
            <c:strRef>
              <c:f>Sheet27!$A$8</c:f>
              <c:strCache>
                <c:ptCount val="1"/>
                <c:pt idx="0">
                  <c:v>White</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Sheet27!$B$1:$C$1</c:f>
              <c:strCache>
                <c:ptCount val="2"/>
                <c:pt idx="0">
                  <c:v>Overall</c:v>
                </c:pt>
                <c:pt idx="1">
                  <c:v>Kids</c:v>
                </c:pt>
              </c:strCache>
            </c:strRef>
          </c:cat>
          <c:val>
            <c:numRef>
              <c:f>Sheet27!$B$8:$C$8</c:f>
              <c:numCache>
                <c:formatCode>0%</c:formatCode>
                <c:ptCount val="2"/>
                <c:pt idx="0">
                  <c:v>0.61299999999999999</c:v>
                </c:pt>
                <c:pt idx="1">
                  <c:v>0.94</c:v>
                </c:pt>
              </c:numCache>
            </c:numRef>
          </c:val>
        </c:ser>
        <c:dLbls>
          <c:showLegendKey val="0"/>
          <c:showVal val="0"/>
          <c:showCatName val="0"/>
          <c:showSerName val="0"/>
          <c:showPercent val="0"/>
          <c:showBubbleSize val="0"/>
        </c:dLbls>
        <c:gapWidth val="150"/>
        <c:shape val="box"/>
        <c:axId val="228060712"/>
        <c:axId val="228061104"/>
        <c:axId val="0"/>
      </c:bar3DChart>
      <c:catAx>
        <c:axId val="228060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8061104"/>
        <c:crosses val="autoZero"/>
        <c:auto val="1"/>
        <c:lblAlgn val="ctr"/>
        <c:lblOffset val="100"/>
        <c:noMultiLvlLbl val="0"/>
      </c:catAx>
      <c:valAx>
        <c:axId val="228061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80607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All Ages Expenditure By Ethnicity</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8.2025917542962845E-2"/>
          <c:y val="0.14170009551098375"/>
          <c:w val="0.91797408245703715"/>
          <c:h val="0.6905176791441795"/>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C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Sheet1!$A$2:$A$8</c:f>
              <c:strCache>
                <c:ptCount val="7"/>
                <c:pt idx="0">
                  <c:v>American Indian or Alaska Native</c:v>
                </c:pt>
                <c:pt idx="1">
                  <c:v>Asian</c:v>
                </c:pt>
                <c:pt idx="2">
                  <c:v>Black/African American</c:v>
                </c:pt>
                <c:pt idx="3">
                  <c:v>Hispanic</c:v>
                </c:pt>
                <c:pt idx="4">
                  <c:v>Native Hawaiian or Other Pacific Islander</c:v>
                </c:pt>
                <c:pt idx="5">
                  <c:v>Other ethnicity or Race/Multi-cultural</c:v>
                </c:pt>
                <c:pt idx="6">
                  <c:v>White</c:v>
                </c:pt>
              </c:strCache>
            </c:strRef>
          </c:cat>
          <c:val>
            <c:numRef>
              <c:f>Sheet1!$B$2:$B$8</c:f>
              <c:numCache>
                <c:formatCode>_("$"* #,##0.00_);_("$"* \(#,##0.00\);_("$"* "-"??_);_(@_)</c:formatCode>
                <c:ptCount val="7"/>
                <c:pt idx="0">
                  <c:v>22668</c:v>
                </c:pt>
                <c:pt idx="1">
                  <c:v>10917</c:v>
                </c:pt>
                <c:pt idx="2">
                  <c:v>19720</c:v>
                </c:pt>
                <c:pt idx="3">
                  <c:v>8991</c:v>
                </c:pt>
                <c:pt idx="4">
                  <c:v>5973</c:v>
                </c:pt>
                <c:pt idx="5">
                  <c:v>10824</c:v>
                </c:pt>
                <c:pt idx="6">
                  <c:v>25112</c:v>
                </c:pt>
              </c:numCache>
            </c:numRef>
          </c:val>
        </c:ser>
        <c:dLbls>
          <c:dLblPos val="outEnd"/>
          <c:showLegendKey val="0"/>
          <c:showVal val="1"/>
          <c:showCatName val="0"/>
          <c:showSerName val="0"/>
          <c:showPercent val="0"/>
          <c:showBubbleSize val="0"/>
        </c:dLbls>
        <c:gapWidth val="100"/>
        <c:overlap val="-24"/>
        <c:axId val="228062672"/>
        <c:axId val="228063064"/>
      </c:barChart>
      <c:catAx>
        <c:axId val="22806267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rgbClr val="FFC000"/>
                </a:solidFill>
                <a:latin typeface="+mn-lt"/>
                <a:ea typeface="+mn-ea"/>
                <a:cs typeface="+mn-cs"/>
              </a:defRPr>
            </a:pPr>
            <a:endParaRPr lang="en-US"/>
          </a:p>
        </c:txPr>
        <c:crossAx val="228063064"/>
        <c:crosses val="autoZero"/>
        <c:auto val="1"/>
        <c:lblAlgn val="ctr"/>
        <c:lblOffset val="100"/>
        <c:noMultiLvlLbl val="0"/>
      </c:catAx>
      <c:valAx>
        <c:axId val="228063064"/>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2806267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rgbClr val="C00000"/>
                </a:solidFill>
                <a:latin typeface="+mn-lt"/>
                <a:ea typeface="+mn-ea"/>
                <a:cs typeface="+mn-cs"/>
              </a:defRPr>
            </a:pPr>
            <a:r>
              <a:rPr lang="en-US">
                <a:solidFill>
                  <a:srgbClr val="C00000"/>
                </a:solidFill>
              </a:rPr>
              <a:t>3 -21 Expenditures</a:t>
            </a:r>
          </a:p>
        </c:rich>
      </c:tx>
      <c:overlay val="0"/>
      <c:spPr>
        <a:noFill/>
        <a:ln>
          <a:noFill/>
        </a:ln>
        <a:effectLst/>
      </c:spPr>
      <c:txPr>
        <a:bodyPr rot="0" spcFirstLastPara="1" vertOverflow="ellipsis" vert="horz" wrap="square" anchor="ctr" anchorCtr="1"/>
        <a:lstStyle/>
        <a:p>
          <a:pPr>
            <a:defRPr sz="2200" b="1" i="0" u="none" strike="noStrike" kern="1200" baseline="0">
              <a:solidFill>
                <a:srgbClr val="C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Sheet2!$A$2:$A$8</c:f>
              <c:strCache>
                <c:ptCount val="7"/>
                <c:pt idx="0">
                  <c:v>American Indian or Alaska Native</c:v>
                </c:pt>
                <c:pt idx="1">
                  <c:v>Asian</c:v>
                </c:pt>
                <c:pt idx="2">
                  <c:v>Black/African American</c:v>
                </c:pt>
                <c:pt idx="3">
                  <c:v>Hispanic</c:v>
                </c:pt>
                <c:pt idx="4">
                  <c:v>Native Hawaiian or Other Pacific Islander</c:v>
                </c:pt>
                <c:pt idx="5">
                  <c:v>Other ethnicity or Race/Multi-cultural</c:v>
                </c:pt>
                <c:pt idx="6">
                  <c:v>White</c:v>
                </c:pt>
              </c:strCache>
            </c:strRef>
          </c:cat>
          <c:val>
            <c:numRef>
              <c:f>Sheet2!$B$2:$B$8</c:f>
              <c:numCache>
                <c:formatCode>_("$"* #,##0.00_);_("$"* \(#,##0.00\);_("$"* "-"??_);_(@_)</c:formatCode>
                <c:ptCount val="7"/>
                <c:pt idx="0">
                  <c:v>5509</c:v>
                </c:pt>
                <c:pt idx="1">
                  <c:v>6226</c:v>
                </c:pt>
                <c:pt idx="2">
                  <c:v>7022</c:v>
                </c:pt>
                <c:pt idx="3">
                  <c:v>4418</c:v>
                </c:pt>
                <c:pt idx="4">
                  <c:v>3058</c:v>
                </c:pt>
                <c:pt idx="5">
                  <c:v>4820</c:v>
                </c:pt>
                <c:pt idx="6">
                  <c:v>7612</c:v>
                </c:pt>
              </c:numCache>
            </c:numRef>
          </c:val>
        </c:ser>
        <c:dLbls>
          <c:dLblPos val="inEnd"/>
          <c:showLegendKey val="0"/>
          <c:showVal val="1"/>
          <c:showCatName val="0"/>
          <c:showSerName val="0"/>
          <c:showPercent val="0"/>
          <c:showBubbleSize val="0"/>
        </c:dLbls>
        <c:gapWidth val="65"/>
        <c:axId val="228063848"/>
        <c:axId val="228064240"/>
      </c:barChart>
      <c:catAx>
        <c:axId val="2280638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rgbClr val="C00000"/>
                </a:solidFill>
                <a:latin typeface="+mn-lt"/>
                <a:ea typeface="+mn-ea"/>
                <a:cs typeface="+mn-cs"/>
              </a:defRPr>
            </a:pPr>
            <a:endParaRPr lang="en-US"/>
          </a:p>
        </c:txPr>
        <c:crossAx val="228064240"/>
        <c:crosses val="autoZero"/>
        <c:auto val="1"/>
        <c:lblAlgn val="ctr"/>
        <c:lblOffset val="100"/>
        <c:noMultiLvlLbl val="0"/>
      </c:catAx>
      <c:valAx>
        <c:axId val="2280642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quot;* #,##0.00_);_(&quot;$&quot;* \(#,##0.00\);_(&quot;$&quot;* &quot;-&quot;??_);_(@_)" sourceLinked="1"/>
        <c:majorTickMark val="none"/>
        <c:minorTickMark val="none"/>
        <c:tickLblPos val="nextTo"/>
        <c:crossAx val="22806384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71916730265434E-2"/>
          <c:y val="0.11907468058535867"/>
          <c:w val="0.90218146547231748"/>
          <c:h val="0.76175393906589683"/>
        </c:manualLayout>
      </c:layout>
      <c:bar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Sheet3!$A$1:$A$7</c:f>
              <c:strCache>
                <c:ptCount val="7"/>
                <c:pt idx="0">
                  <c:v>American Indian or Alaska Native</c:v>
                </c:pt>
                <c:pt idx="1">
                  <c:v>Asian</c:v>
                </c:pt>
                <c:pt idx="2">
                  <c:v>Black/African American</c:v>
                </c:pt>
                <c:pt idx="3">
                  <c:v>Hispanic</c:v>
                </c:pt>
                <c:pt idx="4">
                  <c:v>Native Hawaiian or Other Pacific Islander</c:v>
                </c:pt>
                <c:pt idx="5">
                  <c:v>Other ethnicity or Race/Multi-cultural</c:v>
                </c:pt>
                <c:pt idx="6">
                  <c:v>White</c:v>
                </c:pt>
              </c:strCache>
            </c:strRef>
          </c:cat>
          <c:val>
            <c:numRef>
              <c:f>Sheet3!$B$1:$B$7</c:f>
              <c:numCache>
                <c:formatCode>_("$"* #,##0.00_);_("$"* \(#,##0.00\);_("$"* "-"??_);_(@_)</c:formatCode>
                <c:ptCount val="7"/>
                <c:pt idx="0">
                  <c:v>5756</c:v>
                </c:pt>
                <c:pt idx="1">
                  <c:v>3802</c:v>
                </c:pt>
                <c:pt idx="2">
                  <c:v>4079</c:v>
                </c:pt>
                <c:pt idx="3">
                  <c:v>3581</c:v>
                </c:pt>
                <c:pt idx="4">
                  <c:v>2587</c:v>
                </c:pt>
                <c:pt idx="5">
                  <c:v>4206</c:v>
                </c:pt>
                <c:pt idx="6">
                  <c:v>4351</c:v>
                </c:pt>
              </c:numCache>
            </c:numRef>
          </c:val>
        </c:ser>
        <c:dLbls>
          <c:dLblPos val="outEnd"/>
          <c:showLegendKey val="0"/>
          <c:showVal val="1"/>
          <c:showCatName val="0"/>
          <c:showSerName val="0"/>
          <c:showPercent val="0"/>
          <c:showBubbleSize val="0"/>
        </c:dLbls>
        <c:gapWidth val="100"/>
        <c:overlap val="-24"/>
        <c:axId val="144925416"/>
        <c:axId val="144925808"/>
      </c:barChart>
      <c:catAx>
        <c:axId val="1449254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rgbClr val="FFFF00"/>
                </a:solidFill>
                <a:latin typeface="+mn-lt"/>
                <a:ea typeface="+mn-ea"/>
                <a:cs typeface="+mn-cs"/>
              </a:defRPr>
            </a:pPr>
            <a:endParaRPr lang="en-US"/>
          </a:p>
        </c:txPr>
        <c:crossAx val="144925808"/>
        <c:crosses val="autoZero"/>
        <c:auto val="1"/>
        <c:lblAlgn val="ctr"/>
        <c:lblOffset val="100"/>
        <c:noMultiLvlLbl val="0"/>
      </c:catAx>
      <c:valAx>
        <c:axId val="144925808"/>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492541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Sheet28!$A$2</c:f>
              <c:strCache>
                <c:ptCount val="1"/>
                <c:pt idx="0">
                  <c:v>Alameda</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dPt>
          <c:dLbls>
            <c:dLbl>
              <c:idx val="0"/>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rgbClr val="7030A0"/>
                      </a:solidFill>
                      <a:effectLst/>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manualLayout>
                      <c:w val="5.8217592592592592E-2"/>
                      <c:h val="0.13864607377479662"/>
                    </c:manualLayout>
                  </c15:layout>
                </c:ext>
              </c:extLst>
            </c:dLbl>
            <c:dLbl>
              <c:idx val="1"/>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rgbClr val="00B050"/>
                      </a:solidFill>
                      <a:effectLst/>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manualLayout>
                      <c:w val="7.9901665937591126E-2"/>
                      <c:h val="0.14425813909658561"/>
                    </c:manualLayout>
                  </c15:layout>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rgbClr val="C00000"/>
                      </a:solidFill>
                      <a:effectLst/>
                      <a:latin typeface="+mn-lt"/>
                      <a:ea typeface="+mn-ea"/>
                      <a:cs typeface="+mn-cs"/>
                    </a:defRPr>
                  </a:pPr>
                  <a:endParaRPr lang="en-US"/>
                </a:p>
              </c:txPr>
              <c:dLblPos val="inEnd"/>
              <c:showLegendKey val="0"/>
              <c:showVal val="0"/>
              <c:showCatName val="1"/>
              <c:showSerName val="0"/>
              <c:showPercent val="1"/>
              <c:showBubbleSize val="0"/>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rgbClr val="00B050"/>
                      </a:solidFill>
                      <a:effectLst/>
                      <a:latin typeface="+mn-lt"/>
                      <a:ea typeface="+mn-ea"/>
                      <a:cs typeface="+mn-cs"/>
                    </a:defRPr>
                  </a:pPr>
                  <a:endParaRPr lang="en-US"/>
                </a:p>
              </c:txPr>
              <c:dLblPos val="inEnd"/>
              <c:showLegendKey val="0"/>
              <c:showVal val="0"/>
              <c:showCatName val="1"/>
              <c:showSerName val="0"/>
              <c:showPercent val="1"/>
              <c:showBubbleSize val="0"/>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dLbl>
            <c:spPr>
              <a:solidFill>
                <a:sysClr val="window" lastClr="FFFFFF">
                  <a:alpha val="90000"/>
                </a:sysClr>
              </a:solidFill>
              <a:ln w="12700" cap="flat" cmpd="sng" algn="ctr">
                <a:solidFill>
                  <a:srgbClr val="418AB3"/>
                </a:solidFill>
                <a:round/>
              </a:ln>
              <a:effectLst>
                <a:outerShdw blurRad="50800" dist="38100" dir="2700000" algn="tl" rotWithShape="0">
                  <a:srgbClr val="418AB3">
                    <a:lumMod val="75000"/>
                    <a:alpha val="40000"/>
                  </a:srgbClr>
                </a:outerShdw>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Sheet28!$B$1:$F$1</c:f>
              <c:strCache>
                <c:ptCount val="4"/>
                <c:pt idx="0">
                  <c:v>Black</c:v>
                </c:pt>
                <c:pt idx="1">
                  <c:v>Asian</c:v>
                </c:pt>
                <c:pt idx="2">
                  <c:v>White Alone</c:v>
                </c:pt>
                <c:pt idx="3">
                  <c:v>Hispanic/Latino</c:v>
                </c:pt>
              </c:strCache>
            </c:strRef>
          </c:cat>
          <c:val>
            <c:numRef>
              <c:f>Sheet28!$B$2:$F$2</c:f>
              <c:numCache>
                <c:formatCode>0.00%</c:formatCode>
                <c:ptCount val="5"/>
                <c:pt idx="0">
                  <c:v>0.11600000000000001</c:v>
                </c:pt>
                <c:pt idx="1">
                  <c:v>0.30199999999999999</c:v>
                </c:pt>
                <c:pt idx="2">
                  <c:v>0.32100000000000001</c:v>
                </c:pt>
                <c:pt idx="3">
                  <c:v>0.22500000000000001</c:v>
                </c:pt>
              </c:numCache>
            </c:numRef>
          </c:val>
        </c:ser>
        <c:ser>
          <c:idx val="1"/>
          <c:order val="1"/>
          <c:tx>
            <c:strRef>
              <c:f>Sheet28!$A$3</c:f>
              <c:strCache>
                <c:ptCount val="1"/>
                <c:pt idx="0">
                  <c:v>Contra Costa</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1"/>
              <c:showBubbleSize val="0"/>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1"/>
              <c:showBubbleSize val="0"/>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1"/>
              <c:showBubbleSize val="0"/>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1"/>
              <c:showBubbleSize val="0"/>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5"/>
                      </a:solidFill>
                      <a:effectLst/>
                      <a:latin typeface="+mn-lt"/>
                      <a:ea typeface="+mn-ea"/>
                      <a:cs typeface="+mn-cs"/>
                    </a:defRPr>
                  </a:pPr>
                  <a:endParaRPr lang="en-US"/>
                </a:p>
              </c:txPr>
              <c:dLblPos val="inEnd"/>
              <c:showLegendKey val="0"/>
              <c:showVal val="0"/>
              <c:showCatName val="1"/>
              <c:showSerName val="0"/>
              <c:showPercent val="1"/>
              <c:showBubbleSize val="0"/>
            </c:dLbl>
            <c:spPr>
              <a:solidFill>
                <a:sysClr val="window" lastClr="FFFFFF">
                  <a:alpha val="90000"/>
                </a:sysClr>
              </a:solidFill>
              <a:ln w="12700" cap="flat" cmpd="sng" algn="ctr">
                <a:solidFill>
                  <a:srgbClr val="A6B727"/>
                </a:solidFill>
                <a:round/>
              </a:ln>
              <a:effectLst>
                <a:outerShdw blurRad="50800" dist="38100" dir="2700000" algn="tl" rotWithShape="0">
                  <a:srgbClr val="A6B727">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Sheet28!$B$1:$F$1</c:f>
              <c:strCache>
                <c:ptCount val="4"/>
                <c:pt idx="0">
                  <c:v>Black</c:v>
                </c:pt>
                <c:pt idx="1">
                  <c:v>Asian</c:v>
                </c:pt>
                <c:pt idx="2">
                  <c:v>White Alone</c:v>
                </c:pt>
                <c:pt idx="3">
                  <c:v>Hispanic/Latino</c:v>
                </c:pt>
              </c:strCache>
            </c:strRef>
          </c:cat>
          <c:val>
            <c:numRef>
              <c:f>Sheet28!$B$3:$F$3</c:f>
              <c:numCache>
                <c:formatCode>0.00%</c:formatCode>
                <c:ptCount val="5"/>
                <c:pt idx="0">
                  <c:v>9.6000000000000002E-2</c:v>
                </c:pt>
                <c:pt idx="1">
                  <c:v>0.17100000000000001</c:v>
                </c:pt>
                <c:pt idx="2">
                  <c:v>0.44600000000000001</c:v>
                </c:pt>
                <c:pt idx="3">
                  <c:v>0.254</c:v>
                </c:pt>
              </c:numCache>
            </c:numRef>
          </c:val>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14998668644674E-2"/>
          <c:y val="1.8278491357544543E-2"/>
          <c:w val="0.89306905930236979"/>
          <c:h val="0.8242672812167587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Sheet4!$A$1:$A$7</c:f>
              <c:strCache>
                <c:ptCount val="7"/>
                <c:pt idx="0">
                  <c:v>American Indian or Alaska Native</c:v>
                </c:pt>
                <c:pt idx="1">
                  <c:v>Asian</c:v>
                </c:pt>
                <c:pt idx="2">
                  <c:v>Black/African American</c:v>
                </c:pt>
                <c:pt idx="3">
                  <c:v>Hispanic</c:v>
                </c:pt>
                <c:pt idx="4">
                  <c:v>Native Hawaiian or Other Pacific Islander</c:v>
                </c:pt>
                <c:pt idx="5">
                  <c:v>Other ethnicity or Race/Multi-cultural</c:v>
                </c:pt>
                <c:pt idx="6">
                  <c:v>White</c:v>
                </c:pt>
              </c:strCache>
            </c:strRef>
          </c:cat>
          <c:val>
            <c:numRef>
              <c:f>Sheet4!$B$1:$B$7</c:f>
              <c:numCache>
                <c:formatCode>_("$"* #,##0.00_);_("$"* \(#,##0.00\);_("$"* "-"??_);_(@_)</c:formatCode>
                <c:ptCount val="7"/>
                <c:pt idx="0">
                  <c:v>36327</c:v>
                </c:pt>
                <c:pt idx="1">
                  <c:v>22435</c:v>
                </c:pt>
                <c:pt idx="2">
                  <c:v>30033</c:v>
                </c:pt>
                <c:pt idx="3">
                  <c:v>22360</c:v>
                </c:pt>
                <c:pt idx="4">
                  <c:v>12257</c:v>
                </c:pt>
                <c:pt idx="5">
                  <c:v>26929</c:v>
                </c:pt>
                <c:pt idx="6">
                  <c:v>38261</c:v>
                </c:pt>
              </c:numCache>
            </c:numRef>
          </c:val>
        </c:ser>
        <c:dLbls>
          <c:dLblPos val="outEnd"/>
          <c:showLegendKey val="0"/>
          <c:showVal val="1"/>
          <c:showCatName val="0"/>
          <c:showSerName val="0"/>
          <c:showPercent val="0"/>
          <c:showBubbleSize val="0"/>
        </c:dLbls>
        <c:gapWidth val="199"/>
        <c:axId val="208695128"/>
        <c:axId val="144928160"/>
      </c:barChart>
      <c:catAx>
        <c:axId val="208695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rgbClr val="002060"/>
                </a:solidFill>
                <a:latin typeface="+mn-lt"/>
                <a:ea typeface="+mn-ea"/>
                <a:cs typeface="+mn-cs"/>
              </a:defRPr>
            </a:pPr>
            <a:endParaRPr lang="en-US"/>
          </a:p>
        </c:txPr>
        <c:crossAx val="144928160"/>
        <c:crosses val="autoZero"/>
        <c:auto val="1"/>
        <c:lblAlgn val="ctr"/>
        <c:lblOffset val="100"/>
        <c:noMultiLvlLbl val="0"/>
      </c:catAx>
      <c:valAx>
        <c:axId val="1449281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695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Sheet5!$B$1</c:f>
              <c:strCache>
                <c:ptCount val="1"/>
                <c:pt idx="0">
                  <c:v>Adult</c:v>
                </c:pt>
              </c:strCache>
            </c:strRef>
          </c:tx>
          <c:spPr>
            <a:solidFill>
              <a:schemeClr val="accent1"/>
            </a:solidFill>
            <a:ln>
              <a:noFill/>
            </a:ln>
            <a:effectLst/>
          </c:spPr>
          <c:invertIfNegative val="0"/>
          <c:cat>
            <c:strRef>
              <c:f>Sheet5!$A$2:$A$8</c:f>
              <c:strCache>
                <c:ptCount val="7"/>
                <c:pt idx="0">
                  <c:v>American Indian or Alaska Native</c:v>
                </c:pt>
                <c:pt idx="1">
                  <c:v>Asian</c:v>
                </c:pt>
                <c:pt idx="2">
                  <c:v>Black/African American</c:v>
                </c:pt>
                <c:pt idx="3">
                  <c:v>Hispanic</c:v>
                </c:pt>
                <c:pt idx="4">
                  <c:v>Native Hawaiian or Other Pacific Islander</c:v>
                </c:pt>
                <c:pt idx="5">
                  <c:v>Other ethnicity or Race/Multi-cultural</c:v>
                </c:pt>
                <c:pt idx="6">
                  <c:v>White</c:v>
                </c:pt>
              </c:strCache>
            </c:strRef>
          </c:cat>
          <c:val>
            <c:numRef>
              <c:f>Sheet5!$B$2:$B$8</c:f>
              <c:numCache>
                <c:formatCode>_("$"* #,##0.00_);_("$"* \(#,##0.00\);_("$"* "-"??_);_(@_)</c:formatCode>
                <c:ptCount val="7"/>
                <c:pt idx="0">
                  <c:v>36327</c:v>
                </c:pt>
                <c:pt idx="1">
                  <c:v>22435</c:v>
                </c:pt>
                <c:pt idx="2">
                  <c:v>30033</c:v>
                </c:pt>
                <c:pt idx="3">
                  <c:v>22360</c:v>
                </c:pt>
                <c:pt idx="4">
                  <c:v>12257</c:v>
                </c:pt>
                <c:pt idx="5">
                  <c:v>26929</c:v>
                </c:pt>
                <c:pt idx="6">
                  <c:v>38261</c:v>
                </c:pt>
              </c:numCache>
            </c:numRef>
          </c:val>
        </c:ser>
        <c:ser>
          <c:idx val="1"/>
          <c:order val="1"/>
          <c:tx>
            <c:strRef>
              <c:f>Sheet5!$C$1</c:f>
              <c:strCache>
                <c:ptCount val="1"/>
                <c:pt idx="0">
                  <c:v>3 to 21</c:v>
                </c:pt>
              </c:strCache>
            </c:strRef>
          </c:tx>
          <c:spPr>
            <a:solidFill>
              <a:schemeClr val="accent2"/>
            </a:solidFill>
            <a:ln>
              <a:noFill/>
            </a:ln>
            <a:effectLst/>
          </c:spPr>
          <c:invertIfNegative val="0"/>
          <c:cat>
            <c:strRef>
              <c:f>Sheet5!$A$2:$A$8</c:f>
              <c:strCache>
                <c:ptCount val="7"/>
                <c:pt idx="0">
                  <c:v>American Indian or Alaska Native</c:v>
                </c:pt>
                <c:pt idx="1">
                  <c:v>Asian</c:v>
                </c:pt>
                <c:pt idx="2">
                  <c:v>Black/African American</c:v>
                </c:pt>
                <c:pt idx="3">
                  <c:v>Hispanic</c:v>
                </c:pt>
                <c:pt idx="4">
                  <c:v>Native Hawaiian or Other Pacific Islander</c:v>
                </c:pt>
                <c:pt idx="5">
                  <c:v>Other ethnicity or Race/Multi-cultural</c:v>
                </c:pt>
                <c:pt idx="6">
                  <c:v>White</c:v>
                </c:pt>
              </c:strCache>
            </c:strRef>
          </c:cat>
          <c:val>
            <c:numRef>
              <c:f>Sheet5!$C$2:$C$8</c:f>
              <c:numCache>
                <c:formatCode>_("$"* #,##0.00_);_("$"* \(#,##0.00\);_("$"* "-"??_);_(@_)</c:formatCode>
                <c:ptCount val="7"/>
                <c:pt idx="0">
                  <c:v>5509</c:v>
                </c:pt>
                <c:pt idx="1">
                  <c:v>6226</c:v>
                </c:pt>
                <c:pt idx="2">
                  <c:v>7022</c:v>
                </c:pt>
                <c:pt idx="3">
                  <c:v>4418</c:v>
                </c:pt>
                <c:pt idx="4">
                  <c:v>3058</c:v>
                </c:pt>
                <c:pt idx="5">
                  <c:v>4820</c:v>
                </c:pt>
                <c:pt idx="6">
                  <c:v>7612</c:v>
                </c:pt>
              </c:numCache>
            </c:numRef>
          </c:val>
        </c:ser>
        <c:ser>
          <c:idx val="2"/>
          <c:order val="2"/>
          <c:tx>
            <c:strRef>
              <c:f>Sheet5!$D$1</c:f>
              <c:strCache>
                <c:ptCount val="1"/>
                <c:pt idx="0">
                  <c:v>Under 3</c:v>
                </c:pt>
              </c:strCache>
            </c:strRef>
          </c:tx>
          <c:spPr>
            <a:solidFill>
              <a:schemeClr val="accent3"/>
            </a:solidFill>
            <a:ln>
              <a:noFill/>
            </a:ln>
            <a:effectLst/>
          </c:spPr>
          <c:invertIfNegative val="0"/>
          <c:cat>
            <c:strRef>
              <c:f>Sheet5!$A$2:$A$8</c:f>
              <c:strCache>
                <c:ptCount val="7"/>
                <c:pt idx="0">
                  <c:v>American Indian or Alaska Native</c:v>
                </c:pt>
                <c:pt idx="1">
                  <c:v>Asian</c:v>
                </c:pt>
                <c:pt idx="2">
                  <c:v>Black/African American</c:v>
                </c:pt>
                <c:pt idx="3">
                  <c:v>Hispanic</c:v>
                </c:pt>
                <c:pt idx="4">
                  <c:v>Native Hawaiian or Other Pacific Islander</c:v>
                </c:pt>
                <c:pt idx="5">
                  <c:v>Other ethnicity or Race/Multi-cultural</c:v>
                </c:pt>
                <c:pt idx="6">
                  <c:v>White</c:v>
                </c:pt>
              </c:strCache>
            </c:strRef>
          </c:cat>
          <c:val>
            <c:numRef>
              <c:f>Sheet5!$D$2:$D$8</c:f>
              <c:numCache>
                <c:formatCode>_("$"* #,##0.00_);_("$"* \(#,##0.00\);_("$"* "-"??_);_(@_)</c:formatCode>
                <c:ptCount val="7"/>
                <c:pt idx="0">
                  <c:v>5756</c:v>
                </c:pt>
                <c:pt idx="1">
                  <c:v>3802</c:v>
                </c:pt>
                <c:pt idx="2">
                  <c:v>4079</c:v>
                </c:pt>
                <c:pt idx="3">
                  <c:v>3581</c:v>
                </c:pt>
                <c:pt idx="4">
                  <c:v>2587</c:v>
                </c:pt>
                <c:pt idx="5">
                  <c:v>4206</c:v>
                </c:pt>
                <c:pt idx="6">
                  <c:v>4351</c:v>
                </c:pt>
              </c:numCache>
            </c:numRef>
          </c:val>
        </c:ser>
        <c:ser>
          <c:idx val="3"/>
          <c:order val="3"/>
          <c:tx>
            <c:strRef>
              <c:f>Sheet5!$E$1</c:f>
              <c:strCache>
                <c:ptCount val="1"/>
                <c:pt idx="0">
                  <c:v>Overall</c:v>
                </c:pt>
              </c:strCache>
            </c:strRef>
          </c:tx>
          <c:spPr>
            <a:solidFill>
              <a:schemeClr val="accent4"/>
            </a:solidFill>
            <a:ln>
              <a:noFill/>
            </a:ln>
            <a:effectLst/>
          </c:spPr>
          <c:invertIfNegative val="0"/>
          <c:cat>
            <c:strRef>
              <c:f>Sheet5!$A$2:$A$8</c:f>
              <c:strCache>
                <c:ptCount val="7"/>
                <c:pt idx="0">
                  <c:v>American Indian or Alaska Native</c:v>
                </c:pt>
                <c:pt idx="1">
                  <c:v>Asian</c:v>
                </c:pt>
                <c:pt idx="2">
                  <c:v>Black/African American</c:v>
                </c:pt>
                <c:pt idx="3">
                  <c:v>Hispanic</c:v>
                </c:pt>
                <c:pt idx="4">
                  <c:v>Native Hawaiian or Other Pacific Islander</c:v>
                </c:pt>
                <c:pt idx="5">
                  <c:v>Other ethnicity or Race/Multi-cultural</c:v>
                </c:pt>
                <c:pt idx="6">
                  <c:v>White</c:v>
                </c:pt>
              </c:strCache>
            </c:strRef>
          </c:cat>
          <c:val>
            <c:numRef>
              <c:f>Sheet5!$E$2:$E$8</c:f>
              <c:numCache>
                <c:formatCode>_("$"* #,##0.00_);_("$"* \(#,##0.00\);_("$"* "-"??_);_(@_)</c:formatCode>
                <c:ptCount val="7"/>
                <c:pt idx="0">
                  <c:v>22668</c:v>
                </c:pt>
                <c:pt idx="1">
                  <c:v>10917</c:v>
                </c:pt>
                <c:pt idx="2">
                  <c:v>19720</c:v>
                </c:pt>
                <c:pt idx="3">
                  <c:v>8991</c:v>
                </c:pt>
                <c:pt idx="4">
                  <c:v>5973</c:v>
                </c:pt>
                <c:pt idx="5">
                  <c:v>10824</c:v>
                </c:pt>
                <c:pt idx="6">
                  <c:v>25112</c:v>
                </c:pt>
              </c:numCache>
            </c:numRef>
          </c:val>
        </c:ser>
        <c:dLbls>
          <c:showLegendKey val="0"/>
          <c:showVal val="0"/>
          <c:showCatName val="0"/>
          <c:showSerName val="0"/>
          <c:showPercent val="0"/>
          <c:showBubbleSize val="0"/>
        </c:dLbls>
        <c:gapWidth val="267"/>
        <c:overlap val="-43"/>
        <c:axId val="201835888"/>
        <c:axId val="201836280"/>
      </c:barChart>
      <c:catAx>
        <c:axId val="20183588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rgbClr val="002060"/>
                </a:solidFill>
                <a:latin typeface="+mn-lt"/>
                <a:ea typeface="+mn-ea"/>
                <a:cs typeface="+mn-cs"/>
              </a:defRPr>
            </a:pPr>
            <a:endParaRPr lang="en-US"/>
          </a:p>
        </c:txPr>
        <c:crossAx val="201836280"/>
        <c:crosses val="autoZero"/>
        <c:auto val="1"/>
        <c:lblAlgn val="ctr"/>
        <c:lblOffset val="100"/>
        <c:noMultiLvlLbl val="0"/>
      </c:catAx>
      <c:valAx>
        <c:axId val="201836280"/>
        <c:scaling>
          <c:orientation val="minMax"/>
        </c:scaling>
        <c:delete val="0"/>
        <c:axPos val="l"/>
        <c:majorGridlines>
          <c:spPr>
            <a:ln w="9525" cap="flat" cmpd="sng" algn="ctr">
              <a:solidFill>
                <a:schemeClr val="dk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B050"/>
                </a:solidFill>
                <a:latin typeface="+mn-lt"/>
                <a:ea typeface="+mn-ea"/>
                <a:cs typeface="+mn-cs"/>
              </a:defRPr>
            </a:pPr>
            <a:endParaRPr lang="en-US"/>
          </a:p>
        </c:txPr>
        <c:crossAx val="20183588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Sheet6!$B$1</c:f>
              <c:strCache>
                <c:ptCount val="1"/>
                <c:pt idx="0">
                  <c:v>American Indian or Alaska Native</c:v>
                </c:pt>
              </c:strCache>
            </c:strRef>
          </c:tx>
          <c:spPr>
            <a:solidFill>
              <a:schemeClr val="accent1"/>
            </a:solidFill>
            <a:ln>
              <a:noFill/>
            </a:ln>
            <a:effectLst/>
          </c:spPr>
          <c:invertIfNegative val="0"/>
          <c:cat>
            <c:strRef>
              <c:f>Sheet6!$A$2:$A$5</c:f>
              <c:strCache>
                <c:ptCount val="3"/>
                <c:pt idx="0">
                  <c:v>Adult</c:v>
                </c:pt>
                <c:pt idx="1">
                  <c:v>Under 3</c:v>
                </c:pt>
                <c:pt idx="2">
                  <c:v>Ages 3 to 21</c:v>
                </c:pt>
              </c:strCache>
            </c:strRef>
          </c:cat>
          <c:val>
            <c:numRef>
              <c:f>Sheet6!$B$2:$B$5</c:f>
              <c:numCache>
                <c:formatCode>_("$"* #,##0.00_);_("$"* \(#,##0.00\);_("$"* "-"??_);_(@_)</c:formatCode>
                <c:ptCount val="4"/>
                <c:pt idx="0">
                  <c:v>36327</c:v>
                </c:pt>
                <c:pt idx="1">
                  <c:v>5756</c:v>
                </c:pt>
                <c:pt idx="2">
                  <c:v>5509</c:v>
                </c:pt>
              </c:numCache>
            </c:numRef>
          </c:val>
        </c:ser>
        <c:ser>
          <c:idx val="1"/>
          <c:order val="1"/>
          <c:tx>
            <c:strRef>
              <c:f>Sheet6!$C$1</c:f>
              <c:strCache>
                <c:ptCount val="1"/>
                <c:pt idx="0">
                  <c:v>Asian</c:v>
                </c:pt>
              </c:strCache>
            </c:strRef>
          </c:tx>
          <c:spPr>
            <a:solidFill>
              <a:schemeClr val="accent2"/>
            </a:solidFill>
            <a:ln>
              <a:noFill/>
            </a:ln>
            <a:effectLst/>
          </c:spPr>
          <c:invertIfNegative val="0"/>
          <c:cat>
            <c:strRef>
              <c:f>Sheet6!$A$2:$A$5</c:f>
              <c:strCache>
                <c:ptCount val="3"/>
                <c:pt idx="0">
                  <c:v>Adult</c:v>
                </c:pt>
                <c:pt idx="1">
                  <c:v>Under 3</c:v>
                </c:pt>
                <c:pt idx="2">
                  <c:v>Ages 3 to 21</c:v>
                </c:pt>
              </c:strCache>
            </c:strRef>
          </c:cat>
          <c:val>
            <c:numRef>
              <c:f>Sheet6!$C$2:$C$5</c:f>
              <c:numCache>
                <c:formatCode>_("$"* #,##0.00_);_("$"* \(#,##0.00\);_("$"* "-"??_);_(@_)</c:formatCode>
                <c:ptCount val="4"/>
                <c:pt idx="0">
                  <c:v>22435</c:v>
                </c:pt>
                <c:pt idx="1">
                  <c:v>3802</c:v>
                </c:pt>
                <c:pt idx="2">
                  <c:v>6226</c:v>
                </c:pt>
              </c:numCache>
            </c:numRef>
          </c:val>
        </c:ser>
        <c:ser>
          <c:idx val="2"/>
          <c:order val="2"/>
          <c:tx>
            <c:strRef>
              <c:f>Sheet6!$D$1</c:f>
              <c:strCache>
                <c:ptCount val="1"/>
                <c:pt idx="0">
                  <c:v>Black/African American</c:v>
                </c:pt>
              </c:strCache>
            </c:strRef>
          </c:tx>
          <c:spPr>
            <a:solidFill>
              <a:schemeClr val="accent3"/>
            </a:solidFill>
            <a:ln>
              <a:noFill/>
            </a:ln>
            <a:effectLst/>
          </c:spPr>
          <c:invertIfNegative val="0"/>
          <c:cat>
            <c:strRef>
              <c:f>Sheet6!$A$2:$A$5</c:f>
              <c:strCache>
                <c:ptCount val="3"/>
                <c:pt idx="0">
                  <c:v>Adult</c:v>
                </c:pt>
                <c:pt idx="1">
                  <c:v>Under 3</c:v>
                </c:pt>
                <c:pt idx="2">
                  <c:v>Ages 3 to 21</c:v>
                </c:pt>
              </c:strCache>
            </c:strRef>
          </c:cat>
          <c:val>
            <c:numRef>
              <c:f>Sheet6!$D$2:$D$5</c:f>
              <c:numCache>
                <c:formatCode>_("$"* #,##0.00_);_("$"* \(#,##0.00\);_("$"* "-"??_);_(@_)</c:formatCode>
                <c:ptCount val="4"/>
                <c:pt idx="0">
                  <c:v>30033</c:v>
                </c:pt>
                <c:pt idx="1">
                  <c:v>4079</c:v>
                </c:pt>
                <c:pt idx="2">
                  <c:v>7022</c:v>
                </c:pt>
              </c:numCache>
            </c:numRef>
          </c:val>
        </c:ser>
        <c:ser>
          <c:idx val="3"/>
          <c:order val="3"/>
          <c:tx>
            <c:strRef>
              <c:f>Sheet6!$E$1</c:f>
              <c:strCache>
                <c:ptCount val="1"/>
                <c:pt idx="0">
                  <c:v>Hispanic</c:v>
                </c:pt>
              </c:strCache>
            </c:strRef>
          </c:tx>
          <c:spPr>
            <a:solidFill>
              <a:schemeClr val="accent4"/>
            </a:solidFill>
            <a:ln>
              <a:noFill/>
            </a:ln>
            <a:effectLst/>
          </c:spPr>
          <c:invertIfNegative val="0"/>
          <c:cat>
            <c:strRef>
              <c:f>Sheet6!$A$2:$A$5</c:f>
              <c:strCache>
                <c:ptCount val="3"/>
                <c:pt idx="0">
                  <c:v>Adult</c:v>
                </c:pt>
                <c:pt idx="1">
                  <c:v>Under 3</c:v>
                </c:pt>
                <c:pt idx="2">
                  <c:v>Ages 3 to 21</c:v>
                </c:pt>
              </c:strCache>
            </c:strRef>
          </c:cat>
          <c:val>
            <c:numRef>
              <c:f>Sheet6!$E$2:$E$5</c:f>
              <c:numCache>
                <c:formatCode>_("$"* #,##0.00_);_("$"* \(#,##0.00\);_("$"* "-"??_);_(@_)</c:formatCode>
                <c:ptCount val="4"/>
                <c:pt idx="0">
                  <c:v>22360</c:v>
                </c:pt>
                <c:pt idx="1">
                  <c:v>3581</c:v>
                </c:pt>
                <c:pt idx="2">
                  <c:v>4418</c:v>
                </c:pt>
              </c:numCache>
            </c:numRef>
          </c:val>
        </c:ser>
        <c:ser>
          <c:idx val="4"/>
          <c:order val="4"/>
          <c:tx>
            <c:strRef>
              <c:f>Sheet6!$F$1</c:f>
              <c:strCache>
                <c:ptCount val="1"/>
                <c:pt idx="0">
                  <c:v>Native Hawaiian or Other Pacific Islander</c:v>
                </c:pt>
              </c:strCache>
            </c:strRef>
          </c:tx>
          <c:spPr>
            <a:solidFill>
              <a:schemeClr val="accent5"/>
            </a:solidFill>
            <a:ln>
              <a:noFill/>
            </a:ln>
            <a:effectLst/>
          </c:spPr>
          <c:invertIfNegative val="0"/>
          <c:cat>
            <c:strRef>
              <c:f>Sheet6!$A$2:$A$5</c:f>
              <c:strCache>
                <c:ptCount val="3"/>
                <c:pt idx="0">
                  <c:v>Adult</c:v>
                </c:pt>
                <c:pt idx="1">
                  <c:v>Under 3</c:v>
                </c:pt>
                <c:pt idx="2">
                  <c:v>Ages 3 to 21</c:v>
                </c:pt>
              </c:strCache>
            </c:strRef>
          </c:cat>
          <c:val>
            <c:numRef>
              <c:f>Sheet6!$F$2:$F$5</c:f>
              <c:numCache>
                <c:formatCode>_("$"* #,##0.00_);_("$"* \(#,##0.00\);_("$"* "-"??_);_(@_)</c:formatCode>
                <c:ptCount val="4"/>
                <c:pt idx="0">
                  <c:v>12257</c:v>
                </c:pt>
                <c:pt idx="1">
                  <c:v>2587</c:v>
                </c:pt>
                <c:pt idx="2">
                  <c:v>3058</c:v>
                </c:pt>
              </c:numCache>
            </c:numRef>
          </c:val>
        </c:ser>
        <c:ser>
          <c:idx val="5"/>
          <c:order val="5"/>
          <c:tx>
            <c:strRef>
              <c:f>Sheet6!$G$1</c:f>
              <c:strCache>
                <c:ptCount val="1"/>
                <c:pt idx="0">
                  <c:v>Other Ethnicity or Race/Multicultural</c:v>
                </c:pt>
              </c:strCache>
            </c:strRef>
          </c:tx>
          <c:spPr>
            <a:solidFill>
              <a:schemeClr val="accent6"/>
            </a:solidFill>
            <a:ln>
              <a:noFill/>
            </a:ln>
            <a:effectLst/>
          </c:spPr>
          <c:invertIfNegative val="0"/>
          <c:cat>
            <c:strRef>
              <c:f>Sheet6!$A$2:$A$5</c:f>
              <c:strCache>
                <c:ptCount val="3"/>
                <c:pt idx="0">
                  <c:v>Adult</c:v>
                </c:pt>
                <c:pt idx="1">
                  <c:v>Under 3</c:v>
                </c:pt>
                <c:pt idx="2">
                  <c:v>Ages 3 to 21</c:v>
                </c:pt>
              </c:strCache>
            </c:strRef>
          </c:cat>
          <c:val>
            <c:numRef>
              <c:f>Sheet6!$G$2:$G$5</c:f>
              <c:numCache>
                <c:formatCode>_("$"* #,##0.00_);_("$"* \(#,##0.00\);_("$"* "-"??_);_(@_)</c:formatCode>
                <c:ptCount val="4"/>
                <c:pt idx="0">
                  <c:v>26929</c:v>
                </c:pt>
                <c:pt idx="1">
                  <c:v>4206</c:v>
                </c:pt>
                <c:pt idx="2">
                  <c:v>4820</c:v>
                </c:pt>
              </c:numCache>
            </c:numRef>
          </c:val>
        </c:ser>
        <c:ser>
          <c:idx val="6"/>
          <c:order val="6"/>
          <c:tx>
            <c:strRef>
              <c:f>Sheet6!$H$1</c:f>
              <c:strCache>
                <c:ptCount val="1"/>
                <c:pt idx="0">
                  <c:v>White</c:v>
                </c:pt>
              </c:strCache>
            </c:strRef>
          </c:tx>
          <c:spPr>
            <a:solidFill>
              <a:schemeClr val="accent1">
                <a:lumMod val="60000"/>
              </a:schemeClr>
            </a:solidFill>
            <a:ln>
              <a:noFill/>
            </a:ln>
            <a:effectLst/>
          </c:spPr>
          <c:invertIfNegative val="0"/>
          <c:cat>
            <c:strRef>
              <c:f>Sheet6!$A$2:$A$5</c:f>
              <c:strCache>
                <c:ptCount val="3"/>
                <c:pt idx="0">
                  <c:v>Adult</c:v>
                </c:pt>
                <c:pt idx="1">
                  <c:v>Under 3</c:v>
                </c:pt>
                <c:pt idx="2">
                  <c:v>Ages 3 to 21</c:v>
                </c:pt>
              </c:strCache>
            </c:strRef>
          </c:cat>
          <c:val>
            <c:numRef>
              <c:f>Sheet6!$H$2:$H$5</c:f>
              <c:numCache>
                <c:formatCode>_("$"* #,##0.00_);_("$"* \(#,##0.00\);_("$"* "-"??_);_(@_)</c:formatCode>
                <c:ptCount val="4"/>
                <c:pt idx="0">
                  <c:v>38261</c:v>
                </c:pt>
                <c:pt idx="1">
                  <c:v>4351</c:v>
                </c:pt>
                <c:pt idx="2">
                  <c:v>7612</c:v>
                </c:pt>
              </c:numCache>
            </c:numRef>
          </c:val>
        </c:ser>
        <c:dLbls>
          <c:showLegendKey val="0"/>
          <c:showVal val="0"/>
          <c:showCatName val="0"/>
          <c:showSerName val="0"/>
          <c:showPercent val="0"/>
          <c:showBubbleSize val="0"/>
        </c:dLbls>
        <c:gapWidth val="219"/>
        <c:overlap val="-27"/>
        <c:axId val="201837064"/>
        <c:axId val="201837456"/>
      </c:barChart>
      <c:catAx>
        <c:axId val="201837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en-US"/>
          </a:p>
        </c:txPr>
        <c:crossAx val="201837456"/>
        <c:crosses val="autoZero"/>
        <c:auto val="1"/>
        <c:lblAlgn val="ctr"/>
        <c:lblOffset val="100"/>
        <c:noMultiLvlLbl val="0"/>
      </c:catAx>
      <c:valAx>
        <c:axId val="20183745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1837064"/>
        <c:crosses val="autoZero"/>
        <c:crossBetween val="between"/>
      </c:valAx>
      <c:spPr>
        <a:noFill/>
        <a:ln>
          <a:noFill/>
        </a:ln>
        <a:effectLst/>
      </c:spPr>
    </c:plotArea>
    <c:legend>
      <c:legendPos val="b"/>
      <c:layout>
        <c:manualLayout>
          <c:xMode val="edge"/>
          <c:yMode val="edge"/>
          <c:x val="1.5988436228080195E-2"/>
          <c:y val="0.80733857034319101"/>
          <c:w val="0.97406167979002645"/>
          <c:h val="0.1751495746825459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Sheet7!$B$1</c:f>
              <c:strCache>
                <c:ptCount val="1"/>
                <c:pt idx="0">
                  <c:v>At Home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Sheet7!$A$2:$A$8</c:f>
              <c:strCache>
                <c:ptCount val="7"/>
                <c:pt idx="0">
                  <c:v>American Indian or Alaska Native</c:v>
                </c:pt>
                <c:pt idx="1">
                  <c:v>Asian</c:v>
                </c:pt>
                <c:pt idx="2">
                  <c:v>Black/African American</c:v>
                </c:pt>
                <c:pt idx="3">
                  <c:v>Hispanic</c:v>
                </c:pt>
                <c:pt idx="4">
                  <c:v>Native Hawaiian or Other Pacific Islander</c:v>
                </c:pt>
                <c:pt idx="5">
                  <c:v>Other ethnicity or Race/Multi-cultural</c:v>
                </c:pt>
                <c:pt idx="6">
                  <c:v>White</c:v>
                </c:pt>
              </c:strCache>
            </c:strRef>
          </c:cat>
          <c:val>
            <c:numRef>
              <c:f>Sheet7!$B$2:$B$8</c:f>
              <c:numCache>
                <c:formatCode>_("$"* #,##0.00_);_("$"* \(#,##0.00\);_("$"* "-"??_);_(@_)</c:formatCode>
                <c:ptCount val="7"/>
                <c:pt idx="0">
                  <c:v>5813</c:v>
                </c:pt>
                <c:pt idx="1">
                  <c:v>6218</c:v>
                </c:pt>
                <c:pt idx="2">
                  <c:v>7952</c:v>
                </c:pt>
                <c:pt idx="3">
                  <c:v>5491</c:v>
                </c:pt>
                <c:pt idx="4">
                  <c:v>4541</c:v>
                </c:pt>
                <c:pt idx="5">
                  <c:v>5664</c:v>
                </c:pt>
                <c:pt idx="6">
                  <c:v>7628</c:v>
                </c:pt>
              </c:numCache>
            </c:numRef>
          </c:val>
        </c:ser>
        <c:ser>
          <c:idx val="1"/>
          <c:order val="1"/>
          <c:tx>
            <c:strRef>
              <c:f>Sheet7!$C$1</c:f>
              <c:strCache>
                <c:ptCount val="1"/>
                <c:pt idx="0">
                  <c:v>Out of Home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B05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Sheet7!$A$2:$A$8</c:f>
              <c:strCache>
                <c:ptCount val="7"/>
                <c:pt idx="0">
                  <c:v>American Indian or Alaska Native</c:v>
                </c:pt>
                <c:pt idx="1">
                  <c:v>Asian</c:v>
                </c:pt>
                <c:pt idx="2">
                  <c:v>Black/African American</c:v>
                </c:pt>
                <c:pt idx="3">
                  <c:v>Hispanic</c:v>
                </c:pt>
                <c:pt idx="4">
                  <c:v>Native Hawaiian or Other Pacific Islander</c:v>
                </c:pt>
                <c:pt idx="5">
                  <c:v>Other ethnicity or Race/Multi-cultural</c:v>
                </c:pt>
                <c:pt idx="6">
                  <c:v>White</c:v>
                </c:pt>
              </c:strCache>
            </c:strRef>
          </c:cat>
          <c:val>
            <c:numRef>
              <c:f>Sheet7!$C$2:$C$8</c:f>
              <c:numCache>
                <c:formatCode>_("$"* #,##0.00_);_("$"* \(#,##0.00\);_("$"* "-"??_);_(@_)</c:formatCode>
                <c:ptCount val="7"/>
                <c:pt idx="0">
                  <c:v>47952</c:v>
                </c:pt>
                <c:pt idx="1">
                  <c:v>55042</c:v>
                </c:pt>
                <c:pt idx="2">
                  <c:v>44439</c:v>
                </c:pt>
                <c:pt idx="3">
                  <c:v>46997</c:v>
                </c:pt>
                <c:pt idx="4">
                  <c:v>33670</c:v>
                </c:pt>
                <c:pt idx="5">
                  <c:v>51263</c:v>
                </c:pt>
                <c:pt idx="6">
                  <c:v>52886</c:v>
                </c:pt>
              </c:numCache>
            </c:numRef>
          </c:val>
        </c:ser>
        <c:dLbls>
          <c:dLblPos val="outEnd"/>
          <c:showLegendKey val="0"/>
          <c:showVal val="1"/>
          <c:showCatName val="0"/>
          <c:showSerName val="0"/>
          <c:showPercent val="0"/>
          <c:showBubbleSize val="0"/>
        </c:dLbls>
        <c:gapWidth val="267"/>
        <c:overlap val="-43"/>
        <c:axId val="145055912"/>
        <c:axId val="145056304"/>
      </c:barChart>
      <c:catAx>
        <c:axId val="1450559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rgbClr val="00B050"/>
                </a:solidFill>
                <a:latin typeface="+mn-lt"/>
                <a:ea typeface="+mn-ea"/>
                <a:cs typeface="+mn-cs"/>
              </a:defRPr>
            </a:pPr>
            <a:endParaRPr lang="en-US"/>
          </a:p>
        </c:txPr>
        <c:crossAx val="145056304"/>
        <c:crosses val="autoZero"/>
        <c:auto val="1"/>
        <c:lblAlgn val="ctr"/>
        <c:lblOffset val="100"/>
        <c:noMultiLvlLbl val="0"/>
      </c:catAx>
      <c:valAx>
        <c:axId val="145056304"/>
        <c:scaling>
          <c:orientation val="minMax"/>
        </c:scaling>
        <c:delete val="0"/>
        <c:axPos val="l"/>
        <c:majorGridlines>
          <c:spPr>
            <a:ln w="9525" cap="flat" cmpd="sng" algn="ctr">
              <a:solidFill>
                <a:schemeClr val="dk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crossAx val="145055912"/>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Sheet8!$A$1:$A$15</c:f>
              <c:strCache>
                <c:ptCount val="15"/>
                <c:pt idx="1">
                  <c:v>ASL</c:v>
                </c:pt>
                <c:pt idx="2">
                  <c:v>English</c:v>
                </c:pt>
                <c:pt idx="3">
                  <c:v>Spanish</c:v>
                </c:pt>
                <c:pt idx="4">
                  <c:v>Cantonese</c:v>
                </c:pt>
                <c:pt idx="5">
                  <c:v>Mandarin</c:v>
                </c:pt>
                <c:pt idx="6">
                  <c:v>Vietnamese</c:v>
                </c:pt>
                <c:pt idx="7">
                  <c:v>Korean</c:v>
                </c:pt>
                <c:pt idx="8">
                  <c:v>Cambodian</c:v>
                </c:pt>
                <c:pt idx="9">
                  <c:v>Other Asian</c:v>
                </c:pt>
                <c:pt idx="10">
                  <c:v>Tagalog</c:v>
                </c:pt>
                <c:pt idx="11">
                  <c:v>Arabic</c:v>
                </c:pt>
                <c:pt idx="12">
                  <c:v>Farsi</c:v>
                </c:pt>
                <c:pt idx="13">
                  <c:v>Hindi</c:v>
                </c:pt>
                <c:pt idx="14">
                  <c:v>Urdu</c:v>
                </c:pt>
              </c:strCache>
            </c:strRef>
          </c:cat>
          <c:val>
            <c:numRef>
              <c:f>Sheet8!$C$1:$C$15</c:f>
              <c:numCache>
                <c:formatCode>_("$"* #,##0.00_);_("$"* \(#,##0.00\);_("$"* "-"??_);_(@_)</c:formatCode>
                <c:ptCount val="15"/>
                <c:pt idx="1">
                  <c:v>12886</c:v>
                </c:pt>
                <c:pt idx="2">
                  <c:v>4052</c:v>
                </c:pt>
                <c:pt idx="3">
                  <c:v>3753</c:v>
                </c:pt>
                <c:pt idx="4">
                  <c:v>2650</c:v>
                </c:pt>
                <c:pt idx="5">
                  <c:v>2581</c:v>
                </c:pt>
                <c:pt idx="6">
                  <c:v>4215</c:v>
                </c:pt>
                <c:pt idx="7">
                  <c:v>5394</c:v>
                </c:pt>
                <c:pt idx="8">
                  <c:v>4638</c:v>
                </c:pt>
                <c:pt idx="9">
                  <c:v>4292</c:v>
                </c:pt>
                <c:pt idx="10">
                  <c:v>3573</c:v>
                </c:pt>
                <c:pt idx="11">
                  <c:v>4490</c:v>
                </c:pt>
                <c:pt idx="12">
                  <c:v>3371</c:v>
                </c:pt>
                <c:pt idx="13">
                  <c:v>3261</c:v>
                </c:pt>
                <c:pt idx="14">
                  <c:v>3945</c:v>
                </c:pt>
              </c:numCache>
            </c:numRef>
          </c:val>
        </c:ser>
        <c:dLbls>
          <c:showLegendKey val="0"/>
          <c:showVal val="0"/>
          <c:showCatName val="0"/>
          <c:showSerName val="0"/>
          <c:showPercent val="0"/>
          <c:showBubbleSize val="0"/>
        </c:dLbls>
        <c:gapWidth val="199"/>
        <c:axId val="144927376"/>
        <c:axId val="145057088"/>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Sheet8!$A$1:$A$15</c15:sqref>
                        </c15:formulaRef>
                      </c:ext>
                    </c:extLst>
                    <c:strCache>
                      <c:ptCount val="15"/>
                      <c:pt idx="1">
                        <c:v>ASL</c:v>
                      </c:pt>
                      <c:pt idx="2">
                        <c:v>English</c:v>
                      </c:pt>
                      <c:pt idx="3">
                        <c:v>Spanish</c:v>
                      </c:pt>
                      <c:pt idx="4">
                        <c:v>Cantonese</c:v>
                      </c:pt>
                      <c:pt idx="5">
                        <c:v>Mandarin</c:v>
                      </c:pt>
                      <c:pt idx="6">
                        <c:v>Vietnamese</c:v>
                      </c:pt>
                      <c:pt idx="7">
                        <c:v>Korean</c:v>
                      </c:pt>
                      <c:pt idx="8">
                        <c:v>Cambodian</c:v>
                      </c:pt>
                      <c:pt idx="9">
                        <c:v>Other Asian</c:v>
                      </c:pt>
                      <c:pt idx="10">
                        <c:v>Tagalog</c:v>
                      </c:pt>
                      <c:pt idx="11">
                        <c:v>Arabic</c:v>
                      </c:pt>
                      <c:pt idx="12">
                        <c:v>Farsi</c:v>
                      </c:pt>
                      <c:pt idx="13">
                        <c:v>Hindi</c:v>
                      </c:pt>
                      <c:pt idx="14">
                        <c:v>Urdu</c:v>
                      </c:pt>
                    </c:strCache>
                  </c:strRef>
                </c:cat>
                <c:val>
                  <c:numRef>
                    <c:extLst>
                      <c:ext uri="{02D57815-91ED-43cb-92C2-25804820EDAC}">
                        <c15:formulaRef>
                          <c15:sqref>Sheet8!$B$1:$B$15</c15:sqref>
                        </c15:formulaRef>
                      </c:ext>
                    </c:extLst>
                    <c:numCache>
                      <c:formatCode>General</c:formatCode>
                      <c:ptCount val="15"/>
                    </c:numCache>
                  </c:numRef>
                </c:val>
              </c15:ser>
            </c15:filteredBarSeries>
          </c:ext>
        </c:extLst>
      </c:barChart>
      <c:catAx>
        <c:axId val="14492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rgbClr val="C00000"/>
                </a:solidFill>
                <a:latin typeface="+mn-lt"/>
                <a:ea typeface="+mn-ea"/>
                <a:cs typeface="+mn-cs"/>
              </a:defRPr>
            </a:pPr>
            <a:endParaRPr lang="en-US"/>
          </a:p>
        </c:txPr>
        <c:crossAx val="145057088"/>
        <c:crosses val="autoZero"/>
        <c:auto val="1"/>
        <c:lblAlgn val="ctr"/>
        <c:lblOffset val="100"/>
        <c:noMultiLvlLbl val="0"/>
      </c:catAx>
      <c:valAx>
        <c:axId val="1450570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44927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Sheet9!$B$1</c:f>
              <c:strCache>
                <c:ptCount val="1"/>
                <c:pt idx="0">
                  <c:v>Home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Sheet9!$A$2:$A$8</c:f>
              <c:strCache>
                <c:ptCount val="7"/>
                <c:pt idx="0">
                  <c:v>American Indian Or Alaska Native</c:v>
                </c:pt>
                <c:pt idx="1">
                  <c:v>Asian</c:v>
                </c:pt>
                <c:pt idx="2">
                  <c:v>Black/African American</c:v>
                </c:pt>
                <c:pt idx="3">
                  <c:v>Hispanic</c:v>
                </c:pt>
                <c:pt idx="4">
                  <c:v>Native Hawaiian or Other PI</c:v>
                </c:pt>
                <c:pt idx="5">
                  <c:v>Other Ethnicity or Race/Multicultural</c:v>
                </c:pt>
                <c:pt idx="6">
                  <c:v>White</c:v>
                </c:pt>
              </c:strCache>
            </c:strRef>
          </c:cat>
          <c:val>
            <c:numRef>
              <c:f>Sheet9!$B$2:$B$8</c:f>
              <c:numCache>
                <c:formatCode>_("$"* #,##0.00_);_("$"* \(#,##0.00\);_("$"* "-"??_);_(@_)</c:formatCode>
                <c:ptCount val="7"/>
                <c:pt idx="0">
                  <c:v>13013</c:v>
                </c:pt>
                <c:pt idx="1">
                  <c:v>10886</c:v>
                </c:pt>
                <c:pt idx="2">
                  <c:v>13105</c:v>
                </c:pt>
                <c:pt idx="3">
                  <c:v>11973</c:v>
                </c:pt>
                <c:pt idx="4">
                  <c:v>8478</c:v>
                </c:pt>
                <c:pt idx="5">
                  <c:v>12330</c:v>
                </c:pt>
                <c:pt idx="6">
                  <c:v>13895</c:v>
                </c:pt>
              </c:numCache>
            </c:numRef>
          </c:val>
        </c:ser>
        <c:ser>
          <c:idx val="1"/>
          <c:order val="1"/>
          <c:tx>
            <c:strRef>
              <c:f>Sheet9!$C$1</c:f>
              <c:strCache>
                <c:ptCount val="1"/>
                <c:pt idx="0">
                  <c:v>Residential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Sheet9!$A$2:$A$8</c:f>
              <c:strCache>
                <c:ptCount val="7"/>
                <c:pt idx="0">
                  <c:v>American Indian Or Alaska Native</c:v>
                </c:pt>
                <c:pt idx="1">
                  <c:v>Asian</c:v>
                </c:pt>
                <c:pt idx="2">
                  <c:v>Black/African American</c:v>
                </c:pt>
                <c:pt idx="3">
                  <c:v>Hispanic</c:v>
                </c:pt>
                <c:pt idx="4">
                  <c:v>Native Hawaiian or Other PI</c:v>
                </c:pt>
                <c:pt idx="5">
                  <c:v>Other Ethnicity or Race/Multicultural</c:v>
                </c:pt>
                <c:pt idx="6">
                  <c:v>White</c:v>
                </c:pt>
              </c:strCache>
            </c:strRef>
          </c:cat>
          <c:val>
            <c:numRef>
              <c:f>Sheet9!$C$2:$C$8</c:f>
              <c:numCache>
                <c:formatCode>_("$"* #,##0.00_);_("$"* \(#,##0.00\);_("$"* "-"??_);_(@_)</c:formatCode>
                <c:ptCount val="7"/>
                <c:pt idx="0">
                  <c:v>47298</c:v>
                </c:pt>
                <c:pt idx="1">
                  <c:v>54834</c:v>
                </c:pt>
                <c:pt idx="2">
                  <c:v>44484</c:v>
                </c:pt>
                <c:pt idx="3">
                  <c:v>47213</c:v>
                </c:pt>
                <c:pt idx="4">
                  <c:v>33670</c:v>
                </c:pt>
                <c:pt idx="5">
                  <c:v>52384</c:v>
                </c:pt>
                <c:pt idx="6">
                  <c:v>52612</c:v>
                </c:pt>
              </c:numCache>
            </c:numRef>
          </c:val>
        </c:ser>
        <c:dLbls>
          <c:dLblPos val="outEnd"/>
          <c:showLegendKey val="0"/>
          <c:showVal val="1"/>
          <c:showCatName val="0"/>
          <c:showSerName val="0"/>
          <c:showPercent val="0"/>
          <c:showBubbleSize val="0"/>
        </c:dLbls>
        <c:gapWidth val="219"/>
        <c:overlap val="-27"/>
        <c:axId val="209543528"/>
        <c:axId val="209543920"/>
      </c:barChart>
      <c:catAx>
        <c:axId val="20954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09543920"/>
        <c:crosses val="autoZero"/>
        <c:auto val="1"/>
        <c:lblAlgn val="ctr"/>
        <c:lblOffset val="100"/>
        <c:noMultiLvlLbl val="0"/>
      </c:catAx>
      <c:valAx>
        <c:axId val="2095439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543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solidFill>
              <a:schemeClr val="accent5"/>
            </a:solidFill>
            <a:ln>
              <a:noFill/>
            </a:ln>
            <a:effectLst/>
          </c:spPr>
          <c:invertIfNegative val="0"/>
          <c:dLbls>
            <c:dLbl>
              <c:idx val="4"/>
              <c:layout>
                <c:manualLayout>
                  <c:x val="2.6754800678490551E-2"/>
                  <c:y val="-4.4888038804472476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1" i="0" u="none" strike="noStrike" kern="1200" baseline="0">
                    <a:solidFill>
                      <a:srgbClr val="00B05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Sheet10!$A$1:$A$15</c:f>
              <c:strCache>
                <c:ptCount val="15"/>
                <c:pt idx="0">
                  <c:v>ASL</c:v>
                </c:pt>
                <c:pt idx="1">
                  <c:v>English</c:v>
                </c:pt>
                <c:pt idx="2">
                  <c:v>Spanish</c:v>
                </c:pt>
                <c:pt idx="3">
                  <c:v>Cantonese</c:v>
                </c:pt>
                <c:pt idx="4">
                  <c:v>Mandarin</c:v>
                </c:pt>
                <c:pt idx="5">
                  <c:v>Vietnamese</c:v>
                </c:pt>
                <c:pt idx="6">
                  <c:v>Korean</c:v>
                </c:pt>
                <c:pt idx="7">
                  <c:v>Cambodian</c:v>
                </c:pt>
                <c:pt idx="8">
                  <c:v>Other Asian</c:v>
                </c:pt>
                <c:pt idx="9">
                  <c:v>Mien</c:v>
                </c:pt>
                <c:pt idx="10">
                  <c:v>Tagalog</c:v>
                </c:pt>
                <c:pt idx="11">
                  <c:v>Arabic</c:v>
                </c:pt>
                <c:pt idx="12">
                  <c:v>Farsi</c:v>
                </c:pt>
                <c:pt idx="13">
                  <c:v>Hindi</c:v>
                </c:pt>
                <c:pt idx="14">
                  <c:v>Urdu</c:v>
                </c:pt>
              </c:strCache>
            </c:strRef>
          </c:cat>
          <c:val>
            <c:numRef>
              <c:f>Sheet10!$B$1:$B$15</c:f>
              <c:numCache>
                <c:formatCode>_("$"* #,##0.00_);_("$"* \(#,##0.00\);_("$"* "-"??_);_(@_)</c:formatCode>
                <c:ptCount val="15"/>
                <c:pt idx="0">
                  <c:v>40398</c:v>
                </c:pt>
                <c:pt idx="1">
                  <c:v>18859</c:v>
                </c:pt>
                <c:pt idx="2">
                  <c:v>6943</c:v>
                </c:pt>
                <c:pt idx="3">
                  <c:v>11054</c:v>
                </c:pt>
                <c:pt idx="4">
                  <c:v>10942</c:v>
                </c:pt>
                <c:pt idx="5">
                  <c:v>7228</c:v>
                </c:pt>
                <c:pt idx="6">
                  <c:v>14971</c:v>
                </c:pt>
                <c:pt idx="7">
                  <c:v>11670</c:v>
                </c:pt>
                <c:pt idx="8">
                  <c:v>9781</c:v>
                </c:pt>
                <c:pt idx="9">
                  <c:v>4544</c:v>
                </c:pt>
                <c:pt idx="10">
                  <c:v>12151</c:v>
                </c:pt>
                <c:pt idx="11">
                  <c:v>4916</c:v>
                </c:pt>
                <c:pt idx="12">
                  <c:v>9673</c:v>
                </c:pt>
                <c:pt idx="13">
                  <c:v>6729</c:v>
                </c:pt>
                <c:pt idx="14">
                  <c:v>7135</c:v>
                </c:pt>
              </c:numCache>
            </c:numRef>
          </c:val>
        </c:ser>
        <c:dLbls>
          <c:dLblPos val="outEnd"/>
          <c:showLegendKey val="0"/>
          <c:showVal val="1"/>
          <c:showCatName val="0"/>
          <c:showSerName val="0"/>
          <c:showPercent val="0"/>
          <c:showBubbleSize val="0"/>
        </c:dLbls>
        <c:gapWidth val="219"/>
        <c:overlap val="-27"/>
        <c:axId val="209544704"/>
        <c:axId val="209545096"/>
      </c:barChart>
      <c:catAx>
        <c:axId val="20954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FF0000"/>
                </a:solidFill>
                <a:latin typeface="+mn-lt"/>
                <a:ea typeface="+mn-ea"/>
                <a:cs typeface="+mn-cs"/>
              </a:defRPr>
            </a:pPr>
            <a:endParaRPr lang="en-US"/>
          </a:p>
        </c:txPr>
        <c:crossAx val="209545096"/>
        <c:crosses val="autoZero"/>
        <c:auto val="1"/>
        <c:lblAlgn val="ctr"/>
        <c:lblOffset val="100"/>
        <c:noMultiLvlLbl val="0"/>
      </c:catAx>
      <c:valAx>
        <c:axId val="20954509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954470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Sheet11!$A$2</c:f>
              <c:strCache>
                <c:ptCount val="1"/>
                <c:pt idx="0">
                  <c:v>English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Sheet11!$B$1:$D$1</c:f>
              <c:strCache>
                <c:ptCount val="3"/>
                <c:pt idx="0">
                  <c:v>Home</c:v>
                </c:pt>
                <c:pt idx="1">
                  <c:v>Adults ILS/SLS</c:v>
                </c:pt>
                <c:pt idx="2">
                  <c:v>Adults Residential</c:v>
                </c:pt>
              </c:strCache>
            </c:strRef>
          </c:cat>
          <c:val>
            <c:numRef>
              <c:f>Sheet11!$B$2:$D$2</c:f>
              <c:numCache>
                <c:formatCode>_("$"* #,##0.00_);_("$"* \(#,##0.00\);_("$"* "-"??_);_(@_)</c:formatCode>
                <c:ptCount val="3"/>
                <c:pt idx="0">
                  <c:v>13201</c:v>
                </c:pt>
                <c:pt idx="1">
                  <c:v>36811</c:v>
                </c:pt>
                <c:pt idx="2">
                  <c:v>64441</c:v>
                </c:pt>
              </c:numCache>
            </c:numRef>
          </c:val>
        </c:ser>
        <c:ser>
          <c:idx val="1"/>
          <c:order val="1"/>
          <c:tx>
            <c:strRef>
              <c:f>Sheet11!$A$3</c:f>
              <c:strCache>
                <c:ptCount val="1"/>
                <c:pt idx="0">
                  <c:v>Spanish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Sheet11!$B$1:$D$1</c:f>
              <c:strCache>
                <c:ptCount val="3"/>
                <c:pt idx="0">
                  <c:v>Home</c:v>
                </c:pt>
                <c:pt idx="1">
                  <c:v>Adults ILS/SLS</c:v>
                </c:pt>
                <c:pt idx="2">
                  <c:v>Adults Residential</c:v>
                </c:pt>
              </c:strCache>
            </c:strRef>
          </c:cat>
          <c:val>
            <c:numRef>
              <c:f>Sheet11!$B$3:$D$3</c:f>
              <c:numCache>
                <c:formatCode>_("$"* #,##0.00_);_("$"* \(#,##0.00\);_("$"* "-"??_);_(@_)</c:formatCode>
                <c:ptCount val="3"/>
                <c:pt idx="0">
                  <c:v>12267</c:v>
                </c:pt>
                <c:pt idx="1">
                  <c:v>28342</c:v>
                </c:pt>
                <c:pt idx="2">
                  <c:v>65402</c:v>
                </c:pt>
              </c:numCache>
            </c:numRef>
          </c:val>
        </c:ser>
        <c:ser>
          <c:idx val="2"/>
          <c:order val="2"/>
          <c:tx>
            <c:strRef>
              <c:f>Sheet11!$A$4</c:f>
              <c:strCache>
                <c:ptCount val="1"/>
                <c:pt idx="0">
                  <c:v>Asian &amp; PI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Sheet11!$B$1:$D$1</c:f>
              <c:strCache>
                <c:ptCount val="3"/>
                <c:pt idx="0">
                  <c:v>Home</c:v>
                </c:pt>
                <c:pt idx="1">
                  <c:v>Adults ILS/SLS</c:v>
                </c:pt>
                <c:pt idx="2">
                  <c:v>Adults Residential</c:v>
                </c:pt>
              </c:strCache>
            </c:strRef>
          </c:cat>
          <c:val>
            <c:numRef>
              <c:f>Sheet11!$B$4:$D$4</c:f>
              <c:numCache>
                <c:formatCode>_("$"* #,##0.00_);_("$"* \(#,##0.00\);_("$"* "-"??_);_(@_)</c:formatCode>
                <c:ptCount val="3"/>
                <c:pt idx="0">
                  <c:v>10043</c:v>
                </c:pt>
                <c:pt idx="1">
                  <c:v>42378</c:v>
                </c:pt>
                <c:pt idx="2">
                  <c:v>56922</c:v>
                </c:pt>
              </c:numCache>
            </c:numRef>
          </c:val>
        </c:ser>
        <c:ser>
          <c:idx val="3"/>
          <c:order val="3"/>
          <c:tx>
            <c:strRef>
              <c:f>Sheet11!$A$5</c:f>
              <c:strCache>
                <c:ptCount val="1"/>
                <c:pt idx="0">
                  <c:v>Other Indo-European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Sheet11!$B$1:$D$1</c:f>
              <c:strCache>
                <c:ptCount val="3"/>
                <c:pt idx="0">
                  <c:v>Home</c:v>
                </c:pt>
                <c:pt idx="1">
                  <c:v>Adults ILS/SLS</c:v>
                </c:pt>
                <c:pt idx="2">
                  <c:v>Adults Residential</c:v>
                </c:pt>
              </c:strCache>
            </c:strRef>
          </c:cat>
          <c:val>
            <c:numRef>
              <c:f>Sheet11!$B$5:$D$5</c:f>
              <c:numCache>
                <c:formatCode>_("$"* #,##0.00_);_("$"* \(#,##0.00\);_("$"* "-"??_);_(@_)</c:formatCode>
                <c:ptCount val="3"/>
                <c:pt idx="0">
                  <c:v>10333</c:v>
                </c:pt>
                <c:pt idx="1">
                  <c:v>56039</c:v>
                </c:pt>
                <c:pt idx="2">
                  <c:v>73407</c:v>
                </c:pt>
              </c:numCache>
            </c:numRef>
          </c:val>
        </c:ser>
        <c:ser>
          <c:idx val="4"/>
          <c:order val="4"/>
          <c:tx>
            <c:strRef>
              <c:f>Sheet11!$A$6</c:f>
              <c:strCache>
                <c:ptCount val="1"/>
                <c:pt idx="0">
                  <c:v>Other Languages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Sheet11!$B$1:$D$1</c:f>
              <c:strCache>
                <c:ptCount val="3"/>
                <c:pt idx="0">
                  <c:v>Home</c:v>
                </c:pt>
                <c:pt idx="1">
                  <c:v>Adults ILS/SLS</c:v>
                </c:pt>
                <c:pt idx="2">
                  <c:v>Adults Residential</c:v>
                </c:pt>
              </c:strCache>
            </c:strRef>
          </c:cat>
          <c:val>
            <c:numRef>
              <c:f>Sheet11!$B$6:$D$6</c:f>
              <c:numCache>
                <c:formatCode>_("$"* #,##0.00_);_("$"* \(#,##0.00\);_("$"* "-"??_);_(@_)</c:formatCode>
                <c:ptCount val="3"/>
                <c:pt idx="0">
                  <c:v>13086</c:v>
                </c:pt>
                <c:pt idx="1">
                  <c:v>61329</c:v>
                </c:pt>
                <c:pt idx="2">
                  <c:v>62715</c:v>
                </c:pt>
              </c:numCache>
            </c:numRef>
          </c:val>
        </c:ser>
        <c:dLbls>
          <c:showLegendKey val="0"/>
          <c:showVal val="1"/>
          <c:showCatName val="0"/>
          <c:showSerName val="0"/>
          <c:showPercent val="0"/>
          <c:showBubbleSize val="0"/>
        </c:dLbls>
        <c:gapWidth val="182"/>
        <c:axId val="207944760"/>
        <c:axId val="207945152"/>
      </c:barChart>
      <c:catAx>
        <c:axId val="207944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07945152"/>
        <c:crosses val="autoZero"/>
        <c:auto val="1"/>
        <c:lblAlgn val="ctr"/>
        <c:lblOffset val="100"/>
        <c:noMultiLvlLbl val="0"/>
      </c:catAx>
      <c:valAx>
        <c:axId val="207945152"/>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7944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Sheet12!$B$1</c:f>
              <c:strCache>
                <c:ptCount val="1"/>
                <c:pt idx="0">
                  <c:v>Adults</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Sheet12!$A$2:$A$8</c:f>
              <c:strCache>
                <c:ptCount val="7"/>
                <c:pt idx="0">
                  <c:v>American Indian Or Alaska Native</c:v>
                </c:pt>
                <c:pt idx="1">
                  <c:v>Asian</c:v>
                </c:pt>
                <c:pt idx="2">
                  <c:v>Black/African American</c:v>
                </c:pt>
                <c:pt idx="3">
                  <c:v>Hispanic</c:v>
                </c:pt>
                <c:pt idx="4">
                  <c:v>Native Hawaiian or Other PI</c:v>
                </c:pt>
                <c:pt idx="5">
                  <c:v>Other Ethnicity or Race / Multicultural</c:v>
                </c:pt>
                <c:pt idx="6">
                  <c:v>White</c:v>
                </c:pt>
              </c:strCache>
            </c:strRef>
          </c:cat>
          <c:val>
            <c:numRef>
              <c:f>Sheet12!$B$2:$B$8</c:f>
              <c:numCache>
                <c:formatCode>0.0%</c:formatCode>
                <c:ptCount val="7"/>
                <c:pt idx="0">
                  <c:v>0.89100000000000001</c:v>
                </c:pt>
                <c:pt idx="1">
                  <c:v>0.874</c:v>
                </c:pt>
                <c:pt idx="2">
                  <c:v>0.88500000000000001</c:v>
                </c:pt>
                <c:pt idx="3">
                  <c:v>0.86199999999999999</c:v>
                </c:pt>
                <c:pt idx="4">
                  <c:v>0.85899999999999999</c:v>
                </c:pt>
                <c:pt idx="5">
                  <c:v>0.84899999999999998</c:v>
                </c:pt>
                <c:pt idx="6">
                  <c:v>0.873</c:v>
                </c:pt>
              </c:numCache>
            </c:numRef>
          </c:val>
        </c:ser>
        <c:ser>
          <c:idx val="1"/>
          <c:order val="1"/>
          <c:tx>
            <c:strRef>
              <c:f>Sheet12!$C$1</c:f>
              <c:strCache>
                <c:ptCount val="1"/>
                <c:pt idx="0">
                  <c:v>Kids (3-21)</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Sheet12!$A$2:$A$8</c:f>
              <c:strCache>
                <c:ptCount val="7"/>
                <c:pt idx="0">
                  <c:v>American Indian Or Alaska Native</c:v>
                </c:pt>
                <c:pt idx="1">
                  <c:v>Asian</c:v>
                </c:pt>
                <c:pt idx="2">
                  <c:v>Black/African American</c:v>
                </c:pt>
                <c:pt idx="3">
                  <c:v>Hispanic</c:v>
                </c:pt>
                <c:pt idx="4">
                  <c:v>Native Hawaiian or Other PI</c:v>
                </c:pt>
                <c:pt idx="5">
                  <c:v>Other Ethnicity or Race / Multicultural</c:v>
                </c:pt>
                <c:pt idx="6">
                  <c:v>White</c:v>
                </c:pt>
              </c:strCache>
            </c:strRef>
          </c:cat>
          <c:val>
            <c:numRef>
              <c:f>Sheet12!$C$2:$C$8</c:f>
              <c:numCache>
                <c:formatCode>0.0%</c:formatCode>
                <c:ptCount val="7"/>
                <c:pt idx="0">
                  <c:v>0.71099999999999997</c:v>
                </c:pt>
                <c:pt idx="1">
                  <c:v>0.69299999999999995</c:v>
                </c:pt>
                <c:pt idx="2">
                  <c:v>0.73</c:v>
                </c:pt>
                <c:pt idx="3">
                  <c:v>0.71</c:v>
                </c:pt>
                <c:pt idx="4">
                  <c:v>0.84199999999999997</c:v>
                </c:pt>
                <c:pt idx="5">
                  <c:v>0.63900000000000001</c:v>
                </c:pt>
                <c:pt idx="6">
                  <c:v>0.72</c:v>
                </c:pt>
              </c:numCache>
            </c:numRef>
          </c:val>
        </c:ser>
        <c:dLbls>
          <c:showLegendKey val="0"/>
          <c:showVal val="1"/>
          <c:showCatName val="0"/>
          <c:showSerName val="0"/>
          <c:showPercent val="0"/>
          <c:showBubbleSize val="0"/>
        </c:dLbls>
        <c:gapWidth val="150"/>
        <c:shape val="box"/>
        <c:axId val="207945936"/>
        <c:axId val="208736864"/>
        <c:axId val="0"/>
      </c:bar3DChart>
      <c:catAx>
        <c:axId val="207945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08736864"/>
        <c:crosses val="autoZero"/>
        <c:auto val="1"/>
        <c:lblAlgn val="ctr"/>
        <c:lblOffset val="100"/>
        <c:noMultiLvlLbl val="0"/>
      </c:catAx>
      <c:valAx>
        <c:axId val="208736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94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Sheet13!$B$1</c:f>
              <c:strCache>
                <c:ptCount val="1"/>
                <c:pt idx="0">
                  <c:v>Ages 0-2</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Sheet13!$A$2:$A$7</c:f>
              <c:strCache>
                <c:ptCount val="6"/>
                <c:pt idx="0">
                  <c:v>Autism</c:v>
                </c:pt>
                <c:pt idx="1">
                  <c:v>Intellectual Disability</c:v>
                </c:pt>
                <c:pt idx="2">
                  <c:v>Cerebral Palsy</c:v>
                </c:pt>
                <c:pt idx="3">
                  <c:v>Epilepsy</c:v>
                </c:pt>
                <c:pt idx="4">
                  <c:v>Category 5</c:v>
                </c:pt>
                <c:pt idx="5">
                  <c:v>Other</c:v>
                </c:pt>
              </c:strCache>
            </c:strRef>
          </c:cat>
          <c:val>
            <c:numRef>
              <c:f>Sheet13!$B$2:$B$7</c:f>
              <c:numCache>
                <c:formatCode>_("$"* #,##0.00_);_("$"* \(#,##0.00\);_("$"* "-"??_);_(@_)</c:formatCode>
                <c:ptCount val="6"/>
                <c:pt idx="0">
                  <c:v>10457</c:v>
                </c:pt>
                <c:pt idx="1">
                  <c:v>11508</c:v>
                </c:pt>
                <c:pt idx="2">
                  <c:v>9842</c:v>
                </c:pt>
                <c:pt idx="3">
                  <c:v>5721</c:v>
                </c:pt>
                <c:pt idx="4">
                  <c:v>10575</c:v>
                </c:pt>
                <c:pt idx="5">
                  <c:v>2894</c:v>
                </c:pt>
              </c:numCache>
            </c:numRef>
          </c:val>
        </c:ser>
        <c:ser>
          <c:idx val="1"/>
          <c:order val="1"/>
          <c:tx>
            <c:strRef>
              <c:f>Sheet13!$C$1</c:f>
              <c:strCache>
                <c:ptCount val="1"/>
                <c:pt idx="0">
                  <c:v>Ages 3 - 21</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Sheet13!$A$2:$A$7</c:f>
              <c:strCache>
                <c:ptCount val="6"/>
                <c:pt idx="0">
                  <c:v>Autism</c:v>
                </c:pt>
                <c:pt idx="1">
                  <c:v>Intellectual Disability</c:v>
                </c:pt>
                <c:pt idx="2">
                  <c:v>Cerebral Palsy</c:v>
                </c:pt>
                <c:pt idx="3">
                  <c:v>Epilepsy</c:v>
                </c:pt>
                <c:pt idx="4">
                  <c:v>Category 5</c:v>
                </c:pt>
                <c:pt idx="5">
                  <c:v>Other</c:v>
                </c:pt>
              </c:strCache>
            </c:strRef>
          </c:cat>
          <c:val>
            <c:numRef>
              <c:f>Sheet13!$C$2:$C$7</c:f>
              <c:numCache>
                <c:formatCode>_("$"* #,##0.00_);_("$"* \(#,##0.00\);_("$"* "-"??_);_(@_)</c:formatCode>
                <c:ptCount val="6"/>
                <c:pt idx="0">
                  <c:v>5671</c:v>
                </c:pt>
                <c:pt idx="1">
                  <c:v>6397</c:v>
                </c:pt>
                <c:pt idx="2">
                  <c:v>8973</c:v>
                </c:pt>
                <c:pt idx="3">
                  <c:v>8099</c:v>
                </c:pt>
                <c:pt idx="4">
                  <c:v>6473</c:v>
                </c:pt>
                <c:pt idx="5">
                  <c:v>2088</c:v>
                </c:pt>
              </c:numCache>
            </c:numRef>
          </c:val>
        </c:ser>
        <c:ser>
          <c:idx val="2"/>
          <c:order val="2"/>
          <c:tx>
            <c:strRef>
              <c:f>Sheet13!$D$1</c:f>
              <c:strCache>
                <c:ptCount val="1"/>
                <c:pt idx="0">
                  <c:v>Adults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Sheet13!$A$2:$A$7</c:f>
              <c:strCache>
                <c:ptCount val="6"/>
                <c:pt idx="0">
                  <c:v>Autism</c:v>
                </c:pt>
                <c:pt idx="1">
                  <c:v>Intellectual Disability</c:v>
                </c:pt>
                <c:pt idx="2">
                  <c:v>Cerebral Palsy</c:v>
                </c:pt>
                <c:pt idx="3">
                  <c:v>Epilepsy</c:v>
                </c:pt>
                <c:pt idx="4">
                  <c:v>Category 5</c:v>
                </c:pt>
                <c:pt idx="5">
                  <c:v>Other</c:v>
                </c:pt>
              </c:strCache>
            </c:strRef>
          </c:cat>
          <c:val>
            <c:numRef>
              <c:f>Sheet13!$D$2:$D$7</c:f>
              <c:numCache>
                <c:formatCode>_("$"* #,##0.00_);_("$"* \(#,##0.00\);_("$"* "-"??_);_(@_)</c:formatCode>
                <c:ptCount val="6"/>
                <c:pt idx="0">
                  <c:v>32521</c:v>
                </c:pt>
                <c:pt idx="1">
                  <c:v>31447</c:v>
                </c:pt>
                <c:pt idx="2">
                  <c:v>34872</c:v>
                </c:pt>
                <c:pt idx="3">
                  <c:v>28508</c:v>
                </c:pt>
                <c:pt idx="4">
                  <c:v>21101</c:v>
                </c:pt>
                <c:pt idx="5">
                  <c:v>15804</c:v>
                </c:pt>
              </c:numCache>
            </c:numRef>
          </c:val>
        </c:ser>
        <c:ser>
          <c:idx val="3"/>
          <c:order val="3"/>
          <c:tx>
            <c:strRef>
              <c:f>Sheet13!$E$1</c:f>
              <c:strCache>
                <c:ptCount val="1"/>
                <c:pt idx="0">
                  <c:v>All Ages</c:v>
                </c:pt>
              </c:strCache>
            </c:strRef>
          </c:tx>
          <c:spPr>
            <a:solidFill>
              <a:schemeClr val="accent6">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Sheet13!$A$2:$A$7</c:f>
              <c:strCache>
                <c:ptCount val="6"/>
                <c:pt idx="0">
                  <c:v>Autism</c:v>
                </c:pt>
                <c:pt idx="1">
                  <c:v>Intellectual Disability</c:v>
                </c:pt>
                <c:pt idx="2">
                  <c:v>Cerebral Palsy</c:v>
                </c:pt>
                <c:pt idx="3">
                  <c:v>Epilepsy</c:v>
                </c:pt>
                <c:pt idx="4">
                  <c:v>Category 5</c:v>
                </c:pt>
                <c:pt idx="5">
                  <c:v>Other</c:v>
                </c:pt>
              </c:strCache>
            </c:strRef>
          </c:cat>
          <c:val>
            <c:numRef>
              <c:f>Sheet13!$E$2:$E$7</c:f>
              <c:numCache>
                <c:formatCode>_("$"* #,##0.00_);_("$"* \(#,##0.00\);_("$"* "-"??_);_(@_)</c:formatCode>
                <c:ptCount val="6"/>
                <c:pt idx="0">
                  <c:v>11416</c:v>
                </c:pt>
                <c:pt idx="1">
                  <c:v>24756</c:v>
                </c:pt>
                <c:pt idx="2">
                  <c:v>21939</c:v>
                </c:pt>
                <c:pt idx="3">
                  <c:v>21154</c:v>
                </c:pt>
                <c:pt idx="4">
                  <c:v>13869</c:v>
                </c:pt>
                <c:pt idx="5">
                  <c:v>3008</c:v>
                </c:pt>
              </c:numCache>
            </c:numRef>
          </c:val>
        </c:ser>
        <c:dLbls>
          <c:showLegendKey val="0"/>
          <c:showVal val="1"/>
          <c:showCatName val="0"/>
          <c:showSerName val="0"/>
          <c:showPercent val="0"/>
          <c:showBubbleSize val="0"/>
        </c:dLbls>
        <c:gapWidth val="150"/>
        <c:shape val="box"/>
        <c:axId val="208737648"/>
        <c:axId val="208738040"/>
        <c:axId val="0"/>
      </c:bar3DChart>
      <c:catAx>
        <c:axId val="2087376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08738040"/>
        <c:crosses val="autoZero"/>
        <c:auto val="1"/>
        <c:lblAlgn val="ctr"/>
        <c:lblOffset val="100"/>
        <c:noMultiLvlLbl val="0"/>
      </c:catAx>
      <c:valAx>
        <c:axId val="20873804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37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zero"/>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Sheet14!$B$1</c:f>
              <c:strCache>
                <c:ptCount val="1"/>
                <c:pt idx="0">
                  <c:v>2015/2016</c:v>
                </c:pt>
              </c:strCache>
            </c:strRef>
          </c:tx>
          <c:spPr>
            <a:solidFill>
              <a:schemeClr val="accent1"/>
            </a:solidFill>
            <a:ln>
              <a:noFill/>
            </a:ln>
            <a:effectLst/>
          </c:spPr>
          <c:invertIfNegative val="0"/>
          <c:dLbls>
            <c:dLbl>
              <c:idx val="5"/>
              <c:layout>
                <c:manualLayout>
                  <c:x val="-2.8985507246376812E-2"/>
                  <c:y val="-1.1674569982842059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Sheet14!$A$2:$A$7</c:f>
              <c:strCache>
                <c:ptCount val="6"/>
                <c:pt idx="0">
                  <c:v>Autism</c:v>
                </c:pt>
                <c:pt idx="1">
                  <c:v>Intellectual Disability</c:v>
                </c:pt>
                <c:pt idx="2">
                  <c:v>Cerebral Palsy</c:v>
                </c:pt>
                <c:pt idx="3">
                  <c:v>Epilepsy</c:v>
                </c:pt>
                <c:pt idx="4">
                  <c:v>Category 5</c:v>
                </c:pt>
                <c:pt idx="5">
                  <c:v>Other</c:v>
                </c:pt>
              </c:strCache>
            </c:strRef>
          </c:cat>
          <c:val>
            <c:numRef>
              <c:f>Sheet14!$B$2:$B$7</c:f>
              <c:numCache>
                <c:formatCode>_("$"* #,##0.00_);_("$"* \(#,##0.00\);_("$"* "-"??_);_(@_)</c:formatCode>
                <c:ptCount val="6"/>
                <c:pt idx="0">
                  <c:v>11480</c:v>
                </c:pt>
                <c:pt idx="1">
                  <c:v>21513</c:v>
                </c:pt>
                <c:pt idx="2">
                  <c:v>19183</c:v>
                </c:pt>
                <c:pt idx="3">
                  <c:v>18001</c:v>
                </c:pt>
                <c:pt idx="4">
                  <c:v>12346</c:v>
                </c:pt>
                <c:pt idx="5">
                  <c:v>2834</c:v>
                </c:pt>
              </c:numCache>
            </c:numRef>
          </c:val>
        </c:ser>
        <c:ser>
          <c:idx val="1"/>
          <c:order val="1"/>
          <c:tx>
            <c:strRef>
              <c:f>Sheet14!$C$1</c:f>
              <c:strCache>
                <c:ptCount val="1"/>
                <c:pt idx="0">
                  <c:v>2016/2017</c:v>
                </c:pt>
              </c:strCache>
            </c:strRef>
          </c:tx>
          <c:spPr>
            <a:solidFill>
              <a:schemeClr val="accent2"/>
            </a:solidFill>
            <a:ln>
              <a:noFill/>
            </a:ln>
            <a:effectLst/>
          </c:spPr>
          <c:invertIfNegative val="0"/>
          <c:dLbls>
            <c:dLbl>
              <c:idx val="0"/>
              <c:layout>
                <c:manualLayout>
                  <c:x val="4.1062801932367152E-2"/>
                  <c:y val="-1.0701565525540403E-16"/>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Sheet14!$A$2:$A$7</c:f>
              <c:strCache>
                <c:ptCount val="6"/>
                <c:pt idx="0">
                  <c:v>Autism</c:v>
                </c:pt>
                <c:pt idx="1">
                  <c:v>Intellectual Disability</c:v>
                </c:pt>
                <c:pt idx="2">
                  <c:v>Cerebral Palsy</c:v>
                </c:pt>
                <c:pt idx="3">
                  <c:v>Epilepsy</c:v>
                </c:pt>
                <c:pt idx="4">
                  <c:v>Category 5</c:v>
                </c:pt>
                <c:pt idx="5">
                  <c:v>Other</c:v>
                </c:pt>
              </c:strCache>
            </c:strRef>
          </c:cat>
          <c:val>
            <c:numRef>
              <c:f>Sheet14!$C$2:$C$7</c:f>
              <c:numCache>
                <c:formatCode>_("$"* #,##0.00_);_("$"* \(#,##0.00\);_("$"* "-"??_);_(@_)</c:formatCode>
                <c:ptCount val="6"/>
                <c:pt idx="0">
                  <c:v>11416</c:v>
                </c:pt>
                <c:pt idx="1">
                  <c:v>24756</c:v>
                </c:pt>
                <c:pt idx="2">
                  <c:v>21939</c:v>
                </c:pt>
                <c:pt idx="3">
                  <c:v>21154</c:v>
                </c:pt>
                <c:pt idx="4">
                  <c:v>13869</c:v>
                </c:pt>
                <c:pt idx="5">
                  <c:v>3008</c:v>
                </c:pt>
              </c:numCache>
            </c:numRef>
          </c:val>
        </c:ser>
        <c:dLbls>
          <c:dLblPos val="outEnd"/>
          <c:showLegendKey val="0"/>
          <c:showVal val="1"/>
          <c:showCatName val="0"/>
          <c:showSerName val="0"/>
          <c:showPercent val="0"/>
          <c:showBubbleSize val="0"/>
        </c:dLbls>
        <c:gapWidth val="219"/>
        <c:overlap val="-27"/>
        <c:axId val="208738824"/>
        <c:axId val="208739216"/>
      </c:barChart>
      <c:catAx>
        <c:axId val="20873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08739216"/>
        <c:crosses val="autoZero"/>
        <c:auto val="1"/>
        <c:lblAlgn val="ctr"/>
        <c:lblOffset val="100"/>
        <c:noMultiLvlLbl val="0"/>
      </c:catAx>
      <c:valAx>
        <c:axId val="2087392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38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00B05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77313705352048E-2"/>
          <c:y val="0.15431851076611378"/>
          <c:w val="0.74444758263912658"/>
          <c:h val="0.74416122121517569"/>
        </c:manualLayout>
      </c:layout>
      <c:pie3DChart>
        <c:varyColors val="1"/>
        <c:ser>
          <c:idx val="0"/>
          <c:order val="0"/>
          <c:tx>
            <c:strRef>
              <c:f>Sheet15!$B$1</c:f>
              <c:strCache>
                <c:ptCount val="1"/>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C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Sheet15!$A$2:$A$7</c:f>
              <c:strCache>
                <c:ptCount val="6"/>
                <c:pt idx="0">
                  <c:v>Autism</c:v>
                </c:pt>
                <c:pt idx="1">
                  <c:v>Intellectual Disability</c:v>
                </c:pt>
                <c:pt idx="2">
                  <c:v>Cerebral Palsy</c:v>
                </c:pt>
                <c:pt idx="3">
                  <c:v>Epilepsy</c:v>
                </c:pt>
                <c:pt idx="4">
                  <c:v>Category 5</c:v>
                </c:pt>
                <c:pt idx="5">
                  <c:v>Other</c:v>
                </c:pt>
              </c:strCache>
            </c:strRef>
          </c:cat>
          <c:val>
            <c:numRef>
              <c:f>Sheet15!$B$2:$B$7</c:f>
              <c:numCache>
                <c:formatCode>0.0%</c:formatCode>
                <c:ptCount val="6"/>
                <c:pt idx="0">
                  <c:v>0.29799999999999999</c:v>
                </c:pt>
                <c:pt idx="1">
                  <c:v>0.11700000000000001</c:v>
                </c:pt>
                <c:pt idx="2">
                  <c:v>0.58499999999999996</c:v>
                </c:pt>
                <c:pt idx="3">
                  <c:v>0</c:v>
                </c:pt>
                <c:pt idx="4">
                  <c:v>0.159</c:v>
                </c:pt>
                <c:pt idx="5">
                  <c:v>0.23300000000000001</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Sheet16!$B$1</c:f>
              <c:strCache>
                <c:ptCount val="1"/>
                <c:pt idx="0">
                  <c:v>2015/2016</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3"/>
              <c:layout>
                <c:manualLayout>
                  <c:x val="-2.5362318840579798E-2"/>
                  <c:y val="-3.794235244423672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1062801932367152E-2"/>
                  <c:y val="-1.1674569982842059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4.830917874396312E-3"/>
                  <c:y val="-0.1167456998284205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Sheet16!$A$2:$A$8</c:f>
              <c:strCache>
                <c:ptCount val="7"/>
                <c:pt idx="0">
                  <c:v>American Indian Or Alaska Native</c:v>
                </c:pt>
                <c:pt idx="1">
                  <c:v>Asian</c:v>
                </c:pt>
                <c:pt idx="2">
                  <c:v>Black/African American</c:v>
                </c:pt>
                <c:pt idx="3">
                  <c:v>Hispanic</c:v>
                </c:pt>
                <c:pt idx="4">
                  <c:v>Native Hawaiian or Other PI</c:v>
                </c:pt>
                <c:pt idx="5">
                  <c:v>Other Ethnicity or Race / Multicultural</c:v>
                </c:pt>
                <c:pt idx="6">
                  <c:v>White</c:v>
                </c:pt>
              </c:strCache>
            </c:strRef>
          </c:cat>
          <c:val>
            <c:numRef>
              <c:f>Sheet16!$B$2:$B$8</c:f>
              <c:numCache>
                <c:formatCode>_("$"* #,##0.00_);_("$"* \(#,##0.00\);_("$"* "-"??_);_(@_)</c:formatCode>
                <c:ptCount val="7"/>
                <c:pt idx="0">
                  <c:v>0</c:v>
                </c:pt>
                <c:pt idx="1">
                  <c:v>1524</c:v>
                </c:pt>
                <c:pt idx="2">
                  <c:v>594</c:v>
                </c:pt>
                <c:pt idx="3">
                  <c:v>1198</c:v>
                </c:pt>
                <c:pt idx="4">
                  <c:v>0</c:v>
                </c:pt>
                <c:pt idx="5">
                  <c:v>1274</c:v>
                </c:pt>
                <c:pt idx="6">
                  <c:v>1236</c:v>
                </c:pt>
              </c:numCache>
            </c:numRef>
          </c:val>
        </c:ser>
        <c:ser>
          <c:idx val="1"/>
          <c:order val="1"/>
          <c:tx>
            <c:strRef>
              <c:f>Sheet16!$C$1</c:f>
              <c:strCache>
                <c:ptCount val="1"/>
                <c:pt idx="0">
                  <c:v>2016/2017</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1"/>
              <c:layout>
                <c:manualLayout>
                  <c:x val="3.2608695652173871E-2"/>
                  <c:y val="-2.334913996568411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Sheet16!$A$2:$A$8</c:f>
              <c:strCache>
                <c:ptCount val="7"/>
                <c:pt idx="0">
                  <c:v>American Indian Or Alaska Native</c:v>
                </c:pt>
                <c:pt idx="1">
                  <c:v>Asian</c:v>
                </c:pt>
                <c:pt idx="2">
                  <c:v>Black/African American</c:v>
                </c:pt>
                <c:pt idx="3">
                  <c:v>Hispanic</c:v>
                </c:pt>
                <c:pt idx="4">
                  <c:v>Native Hawaiian or Other PI</c:v>
                </c:pt>
                <c:pt idx="5">
                  <c:v>Other Ethnicity or Race / Multicultural</c:v>
                </c:pt>
                <c:pt idx="6">
                  <c:v>White</c:v>
                </c:pt>
              </c:strCache>
            </c:strRef>
          </c:cat>
          <c:val>
            <c:numRef>
              <c:f>Sheet16!$C$2:$C$8</c:f>
              <c:numCache>
                <c:formatCode>_("$"* #,##0.00_);_("$"* \(#,##0.00\);_("$"* "-"??_);_(@_)</c:formatCode>
                <c:ptCount val="7"/>
                <c:pt idx="0">
                  <c:v>0</c:v>
                </c:pt>
                <c:pt idx="1">
                  <c:v>1398</c:v>
                </c:pt>
                <c:pt idx="2">
                  <c:v>1036</c:v>
                </c:pt>
                <c:pt idx="3">
                  <c:v>1230</c:v>
                </c:pt>
                <c:pt idx="4">
                  <c:v>0</c:v>
                </c:pt>
                <c:pt idx="5">
                  <c:v>1399</c:v>
                </c:pt>
                <c:pt idx="6">
                  <c:v>1370</c:v>
                </c:pt>
              </c:numCache>
            </c:numRef>
          </c:val>
        </c:ser>
        <c:dLbls>
          <c:showLegendKey val="0"/>
          <c:showVal val="1"/>
          <c:showCatName val="0"/>
          <c:showSerName val="0"/>
          <c:showPercent val="0"/>
          <c:showBubbleSize val="0"/>
        </c:dLbls>
        <c:gapWidth val="65"/>
        <c:shape val="box"/>
        <c:axId val="208740392"/>
        <c:axId val="208970312"/>
        <c:axId val="0"/>
      </c:bar3DChart>
      <c:catAx>
        <c:axId val="2087403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rgbClr val="FF0000"/>
                </a:solidFill>
                <a:latin typeface="+mn-lt"/>
                <a:ea typeface="+mn-ea"/>
                <a:cs typeface="+mn-cs"/>
              </a:defRPr>
            </a:pPr>
            <a:endParaRPr lang="en-US"/>
          </a:p>
        </c:txPr>
        <c:crossAx val="208970312"/>
        <c:crosses val="autoZero"/>
        <c:auto val="1"/>
        <c:lblAlgn val="ctr"/>
        <c:lblOffset val="100"/>
        <c:noMultiLvlLbl val="0"/>
      </c:catAx>
      <c:valAx>
        <c:axId val="208970312"/>
        <c:scaling>
          <c:orientation val="minMax"/>
        </c:scaling>
        <c:delete val="0"/>
        <c:axPos val="l"/>
        <c:majorGridlines>
          <c:spPr>
            <a:ln w="9525" cap="flat" cmpd="sng" algn="ctr">
              <a:solidFill>
                <a:schemeClr val="dk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87403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rgbClr val="00B05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Sheet19!$B$1</c:f>
              <c:strCache>
                <c:ptCount val="1"/>
                <c:pt idx="0">
                  <c:v>Ages 3 - 21</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Sheet19!$A$2:$A$8</c:f>
              <c:strCache>
                <c:ptCount val="7"/>
                <c:pt idx="0">
                  <c:v>American Indian Or Alaska Native</c:v>
                </c:pt>
                <c:pt idx="1">
                  <c:v>Asian</c:v>
                </c:pt>
                <c:pt idx="2">
                  <c:v>Black/African American</c:v>
                </c:pt>
                <c:pt idx="3">
                  <c:v>Hispanic</c:v>
                </c:pt>
                <c:pt idx="4">
                  <c:v>Native Hawaiian or Other PI</c:v>
                </c:pt>
                <c:pt idx="5">
                  <c:v>Other Ethnicity or Race / Multicultural</c:v>
                </c:pt>
                <c:pt idx="6">
                  <c:v>White</c:v>
                </c:pt>
              </c:strCache>
            </c:strRef>
          </c:cat>
          <c:val>
            <c:numRef>
              <c:f>Sheet19!$B$2:$B$8</c:f>
              <c:numCache>
                <c:formatCode>0.0%</c:formatCode>
                <c:ptCount val="7"/>
                <c:pt idx="0">
                  <c:v>0.46200000000000002</c:v>
                </c:pt>
                <c:pt idx="1">
                  <c:v>0.42699999999999999</c:v>
                </c:pt>
                <c:pt idx="2">
                  <c:v>0.441</c:v>
                </c:pt>
                <c:pt idx="3">
                  <c:v>0.42799999999999999</c:v>
                </c:pt>
                <c:pt idx="4">
                  <c:v>0.64300000000000002</c:v>
                </c:pt>
                <c:pt idx="5">
                  <c:v>0.41699999999999998</c:v>
                </c:pt>
                <c:pt idx="6">
                  <c:v>0.41799999999999998</c:v>
                </c:pt>
              </c:numCache>
            </c:numRef>
          </c:val>
        </c:ser>
        <c:ser>
          <c:idx val="1"/>
          <c:order val="1"/>
          <c:tx>
            <c:strRef>
              <c:f>Sheet19!$C$1</c:f>
              <c:strCache>
                <c:ptCount val="1"/>
                <c:pt idx="0">
                  <c:v>Adults</c:v>
                </c:pt>
              </c:strCache>
            </c:strRef>
          </c:tx>
          <c:spPr>
            <a:solidFill>
              <a:schemeClr val="accent3">
                <a:alpha val="88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dLbls>
            <c:spPr>
              <a:solidFill>
                <a:schemeClr val="accent3">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C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Sheet19!$A$2:$A$8</c:f>
              <c:strCache>
                <c:ptCount val="7"/>
                <c:pt idx="0">
                  <c:v>American Indian Or Alaska Native</c:v>
                </c:pt>
                <c:pt idx="1">
                  <c:v>Asian</c:v>
                </c:pt>
                <c:pt idx="2">
                  <c:v>Black/African American</c:v>
                </c:pt>
                <c:pt idx="3">
                  <c:v>Hispanic</c:v>
                </c:pt>
                <c:pt idx="4">
                  <c:v>Native Hawaiian or Other PI</c:v>
                </c:pt>
                <c:pt idx="5">
                  <c:v>Other Ethnicity or Race / Multicultural</c:v>
                </c:pt>
                <c:pt idx="6">
                  <c:v>White</c:v>
                </c:pt>
              </c:strCache>
            </c:strRef>
          </c:cat>
          <c:val>
            <c:numRef>
              <c:f>Sheet19!$C$2:$C$8</c:f>
              <c:numCache>
                <c:formatCode>0.0%</c:formatCode>
                <c:ptCount val="7"/>
                <c:pt idx="0">
                  <c:v>0.04</c:v>
                </c:pt>
                <c:pt idx="1">
                  <c:v>0.26400000000000001</c:v>
                </c:pt>
                <c:pt idx="2">
                  <c:v>0.122</c:v>
                </c:pt>
                <c:pt idx="3">
                  <c:v>0.19800000000000001</c:v>
                </c:pt>
                <c:pt idx="4">
                  <c:v>0.3</c:v>
                </c:pt>
                <c:pt idx="5">
                  <c:v>0.187</c:v>
                </c:pt>
                <c:pt idx="6">
                  <c:v>0.10199999999999999</c:v>
                </c:pt>
              </c:numCache>
            </c:numRef>
          </c:val>
        </c:ser>
        <c:dLbls>
          <c:showLegendKey val="0"/>
          <c:showVal val="1"/>
          <c:showCatName val="0"/>
          <c:showSerName val="0"/>
          <c:showPercent val="0"/>
          <c:showBubbleSize val="0"/>
        </c:dLbls>
        <c:gapWidth val="84"/>
        <c:gapDepth val="53"/>
        <c:shape val="box"/>
        <c:axId val="208971096"/>
        <c:axId val="208971488"/>
        <c:axId val="0"/>
      </c:bar3DChart>
      <c:catAx>
        <c:axId val="208971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FFFF00"/>
                </a:solidFill>
                <a:latin typeface="+mn-lt"/>
                <a:ea typeface="+mn-ea"/>
                <a:cs typeface="+mn-cs"/>
              </a:defRPr>
            </a:pPr>
            <a:endParaRPr lang="en-US"/>
          </a:p>
        </c:txPr>
        <c:crossAx val="208971488"/>
        <c:crosses val="autoZero"/>
        <c:auto val="1"/>
        <c:lblAlgn val="ctr"/>
        <c:lblOffset val="100"/>
        <c:noMultiLvlLbl val="0"/>
      </c:catAx>
      <c:valAx>
        <c:axId val="208971488"/>
        <c:scaling>
          <c:orientation val="minMax"/>
        </c:scaling>
        <c:delete val="1"/>
        <c:axPos val="l"/>
        <c:numFmt formatCode="0.0%" sourceLinked="1"/>
        <c:majorTickMark val="out"/>
        <c:minorTickMark val="none"/>
        <c:tickLblPos val="nextTo"/>
        <c:crossAx val="2089710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Sheet21!$B$1</c:f>
              <c:strCache>
                <c:ptCount val="1"/>
                <c:pt idx="0">
                  <c:v>2015-2016</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Sheet21!$A$2:$A$8</c:f>
              <c:strCache>
                <c:ptCount val="7"/>
                <c:pt idx="0">
                  <c:v>American Indian Or Alaska Native</c:v>
                </c:pt>
                <c:pt idx="1">
                  <c:v>Asian</c:v>
                </c:pt>
                <c:pt idx="2">
                  <c:v>Black/African American</c:v>
                </c:pt>
                <c:pt idx="3">
                  <c:v>Hispanic</c:v>
                </c:pt>
                <c:pt idx="4">
                  <c:v>Native Hawaiian or Other PI</c:v>
                </c:pt>
                <c:pt idx="5">
                  <c:v>Other Ethnicity or Race / Multicultural</c:v>
                </c:pt>
                <c:pt idx="6">
                  <c:v>White</c:v>
                </c:pt>
              </c:strCache>
            </c:strRef>
          </c:cat>
          <c:val>
            <c:numRef>
              <c:f>Sheet21!$B$2:$B$8</c:f>
              <c:numCache>
                <c:formatCode>0.0%</c:formatCode>
                <c:ptCount val="7"/>
                <c:pt idx="0">
                  <c:v>0.159</c:v>
                </c:pt>
                <c:pt idx="1">
                  <c:v>0.28999999999999998</c:v>
                </c:pt>
                <c:pt idx="2">
                  <c:v>0.215</c:v>
                </c:pt>
                <c:pt idx="3">
                  <c:v>0.23599999999999999</c:v>
                </c:pt>
                <c:pt idx="4">
                  <c:v>0.33300000000000002</c:v>
                </c:pt>
                <c:pt idx="5">
                  <c:v>0.26600000000000001</c:v>
                </c:pt>
                <c:pt idx="6">
                  <c:v>0.192</c:v>
                </c:pt>
              </c:numCache>
            </c:numRef>
          </c:val>
        </c:ser>
        <c:ser>
          <c:idx val="1"/>
          <c:order val="1"/>
          <c:tx>
            <c:strRef>
              <c:f>Sheet21!$C$1</c:f>
              <c:strCache>
                <c:ptCount val="1"/>
                <c:pt idx="0">
                  <c:v>2016-2017</c:v>
                </c:pt>
              </c:strCache>
            </c:strRef>
          </c:tx>
          <c:spPr>
            <a:solidFill>
              <a:schemeClr val="accent5"/>
            </a:solidFill>
            <a:ln>
              <a:noFill/>
            </a:ln>
            <a:effectLst/>
            <a:sp3d/>
          </c:spPr>
          <c:invertIfNegative val="0"/>
          <c:dLbls>
            <c:dLbl>
              <c:idx val="0"/>
              <c:layout>
                <c:manualLayout>
                  <c:x val="9.2592592592592587E-3"/>
                  <c:y val="-1.045252219566339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Sheet21!$A$2:$A$8</c:f>
              <c:strCache>
                <c:ptCount val="7"/>
                <c:pt idx="0">
                  <c:v>American Indian Or Alaska Native</c:v>
                </c:pt>
                <c:pt idx="1">
                  <c:v>Asian</c:v>
                </c:pt>
                <c:pt idx="2">
                  <c:v>Black/African American</c:v>
                </c:pt>
                <c:pt idx="3">
                  <c:v>Hispanic</c:v>
                </c:pt>
                <c:pt idx="4">
                  <c:v>Native Hawaiian or Other PI</c:v>
                </c:pt>
                <c:pt idx="5">
                  <c:v>Other Ethnicity or Race / Multicultural</c:v>
                </c:pt>
                <c:pt idx="6">
                  <c:v>White</c:v>
                </c:pt>
              </c:strCache>
            </c:strRef>
          </c:cat>
          <c:val>
            <c:numRef>
              <c:f>Sheet21!$C$2:$C$8</c:f>
              <c:numCache>
                <c:formatCode>0.0%</c:formatCode>
                <c:ptCount val="7"/>
                <c:pt idx="0">
                  <c:v>0.156</c:v>
                </c:pt>
                <c:pt idx="1">
                  <c:v>0.29799999999999999</c:v>
                </c:pt>
                <c:pt idx="2">
                  <c:v>0.22700000000000001</c:v>
                </c:pt>
                <c:pt idx="3">
                  <c:v>0.27300000000000002</c:v>
                </c:pt>
                <c:pt idx="4">
                  <c:v>0.42599999999999999</c:v>
                </c:pt>
                <c:pt idx="5">
                  <c:v>0.26800000000000002</c:v>
                </c:pt>
                <c:pt idx="6">
                  <c:v>0.2</c:v>
                </c:pt>
              </c:numCache>
            </c:numRef>
          </c:val>
        </c:ser>
        <c:dLbls>
          <c:showLegendKey val="0"/>
          <c:showVal val="1"/>
          <c:showCatName val="0"/>
          <c:showSerName val="0"/>
          <c:showPercent val="0"/>
          <c:showBubbleSize val="0"/>
        </c:dLbls>
        <c:gapWidth val="150"/>
        <c:shape val="box"/>
        <c:axId val="231083640"/>
        <c:axId val="231084032"/>
        <c:axId val="0"/>
      </c:bar3DChart>
      <c:catAx>
        <c:axId val="231083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C00000"/>
                </a:solidFill>
                <a:latin typeface="+mn-lt"/>
                <a:ea typeface="+mn-ea"/>
                <a:cs typeface="+mn-cs"/>
              </a:defRPr>
            </a:pPr>
            <a:endParaRPr lang="en-US"/>
          </a:p>
        </c:txPr>
        <c:crossAx val="231084032"/>
        <c:crosses val="autoZero"/>
        <c:auto val="1"/>
        <c:lblAlgn val="ctr"/>
        <c:lblOffset val="100"/>
        <c:noMultiLvlLbl val="0"/>
      </c:catAx>
      <c:valAx>
        <c:axId val="2310840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083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Sheet17!$B$1</c:f>
              <c:strCache>
                <c:ptCount val="1"/>
                <c:pt idx="0">
                  <c:v>Ages 3 - 21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Sheet17!$A$2:$A$16</c:f>
              <c:strCache>
                <c:ptCount val="15"/>
                <c:pt idx="0">
                  <c:v>ASL</c:v>
                </c:pt>
                <c:pt idx="1">
                  <c:v>English</c:v>
                </c:pt>
                <c:pt idx="2">
                  <c:v>Spanish</c:v>
                </c:pt>
                <c:pt idx="3">
                  <c:v>Cantonese</c:v>
                </c:pt>
                <c:pt idx="4">
                  <c:v>Mandarin</c:v>
                </c:pt>
                <c:pt idx="5">
                  <c:v>Vietnamese</c:v>
                </c:pt>
                <c:pt idx="6">
                  <c:v>Korean</c:v>
                </c:pt>
                <c:pt idx="7">
                  <c:v>Cambodian</c:v>
                </c:pt>
                <c:pt idx="8">
                  <c:v>Other Asian</c:v>
                </c:pt>
                <c:pt idx="9">
                  <c:v>Mien</c:v>
                </c:pt>
                <c:pt idx="10">
                  <c:v>Tagalog</c:v>
                </c:pt>
                <c:pt idx="11">
                  <c:v>Arabic</c:v>
                </c:pt>
                <c:pt idx="12">
                  <c:v>Farsi</c:v>
                </c:pt>
                <c:pt idx="13">
                  <c:v>Hindi</c:v>
                </c:pt>
                <c:pt idx="14">
                  <c:v>Urdu</c:v>
                </c:pt>
              </c:strCache>
            </c:strRef>
          </c:cat>
          <c:val>
            <c:numRef>
              <c:f>Sheet17!$B$2:$B$16</c:f>
              <c:numCache>
                <c:formatCode>0.0%</c:formatCode>
                <c:ptCount val="15"/>
                <c:pt idx="0">
                  <c:v>0.214</c:v>
                </c:pt>
                <c:pt idx="1">
                  <c:v>0.433</c:v>
                </c:pt>
                <c:pt idx="2">
                  <c:v>0.40899999999999997</c:v>
                </c:pt>
                <c:pt idx="3">
                  <c:v>0.42599999999999999</c:v>
                </c:pt>
                <c:pt idx="4">
                  <c:v>0.41499999999999998</c:v>
                </c:pt>
                <c:pt idx="5">
                  <c:v>0.35699999999999998</c:v>
                </c:pt>
                <c:pt idx="6">
                  <c:v>0.378</c:v>
                </c:pt>
                <c:pt idx="7">
                  <c:v>0.75</c:v>
                </c:pt>
                <c:pt idx="8">
                  <c:v>0.379</c:v>
                </c:pt>
                <c:pt idx="9">
                  <c:v>0.5</c:v>
                </c:pt>
                <c:pt idx="10">
                  <c:v>0.48</c:v>
                </c:pt>
                <c:pt idx="11">
                  <c:v>0.48099999999999998</c:v>
                </c:pt>
                <c:pt idx="12">
                  <c:v>0.26800000000000002</c:v>
                </c:pt>
                <c:pt idx="13">
                  <c:v>0.58099999999999996</c:v>
                </c:pt>
                <c:pt idx="14">
                  <c:v>0.39100000000000001</c:v>
                </c:pt>
              </c:numCache>
            </c:numRef>
          </c:val>
        </c:ser>
        <c:ser>
          <c:idx val="1"/>
          <c:order val="1"/>
          <c:tx>
            <c:strRef>
              <c:f>Sheet17!$C$1</c:f>
              <c:strCache>
                <c:ptCount val="1"/>
                <c:pt idx="0">
                  <c:v>Adults</c:v>
                </c:pt>
              </c:strCache>
            </c:strRef>
          </c:tx>
          <c:spPr>
            <a:gradFill>
              <a:gsLst>
                <a:gs pos="100000">
                  <a:schemeClr val="accent3">
                    <a:alpha val="0"/>
                  </a:schemeClr>
                </a:gs>
                <a:gs pos="50000">
                  <a:schemeClr val="accent3"/>
                </a:gs>
              </a:gsLst>
              <a:lin ang="5400000" scaled="0"/>
            </a:gradFill>
            <a:ln>
              <a:noFill/>
            </a:ln>
            <a:effectLst/>
            <a:sp3d/>
          </c:spPr>
          <c:invertIfNegative val="0"/>
          <c:dLbls>
            <c:dLbl>
              <c:idx val="0"/>
              <c:layout>
                <c:manualLayout>
                  <c:x val="1.3285024154589372E-2"/>
                  <c:y val="-2.102337049738283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115942028985508E-2"/>
                  <c:y val="-7.8837639365185262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492753623188361E-2"/>
                  <c:y val="-1.051168524869136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531400966183576E-2"/>
                  <c:y val="-5.2558426243456838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570048309178744E-2"/>
                  <c:y val="-7.8837639365185262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4492753623188318E-2"/>
                  <c:y val="-9.6356001666917235E-17"/>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140096618357488E-2"/>
                  <c:y val="5.2558426243456595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4492753623188318E-2"/>
                  <c:y val="-1.0511685248691368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4492753623188406E-2"/>
                  <c:y val="-5.2558426243456838E-3"/>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932367149758454E-2"/>
                  <c:y val="-2.3651291809555577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570048309178744E-2"/>
                  <c:y val="-2.3651291809555577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1.3285024154589372E-2"/>
                  <c:y val="-1.5767527873037149E-2"/>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2.4154589371980676E-2"/>
                  <c:y val="-2.365129180955567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Sheet17!$A$2:$A$16</c:f>
              <c:strCache>
                <c:ptCount val="15"/>
                <c:pt idx="0">
                  <c:v>ASL</c:v>
                </c:pt>
                <c:pt idx="1">
                  <c:v>English</c:v>
                </c:pt>
                <c:pt idx="2">
                  <c:v>Spanish</c:v>
                </c:pt>
                <c:pt idx="3">
                  <c:v>Cantonese</c:v>
                </c:pt>
                <c:pt idx="4">
                  <c:v>Mandarin</c:v>
                </c:pt>
                <c:pt idx="5">
                  <c:v>Vietnamese</c:v>
                </c:pt>
                <c:pt idx="6">
                  <c:v>Korean</c:v>
                </c:pt>
                <c:pt idx="7">
                  <c:v>Cambodian</c:v>
                </c:pt>
                <c:pt idx="8">
                  <c:v>Other Asian</c:v>
                </c:pt>
                <c:pt idx="9">
                  <c:v>Mien</c:v>
                </c:pt>
                <c:pt idx="10">
                  <c:v>Tagalog</c:v>
                </c:pt>
                <c:pt idx="11">
                  <c:v>Arabic</c:v>
                </c:pt>
                <c:pt idx="12">
                  <c:v>Farsi</c:v>
                </c:pt>
                <c:pt idx="13">
                  <c:v>Hindi</c:v>
                </c:pt>
                <c:pt idx="14">
                  <c:v>Urdu</c:v>
                </c:pt>
              </c:strCache>
            </c:strRef>
          </c:cat>
          <c:val>
            <c:numRef>
              <c:f>Sheet17!$C$2:$C$16</c:f>
              <c:numCache>
                <c:formatCode>0.0%</c:formatCode>
                <c:ptCount val="15"/>
                <c:pt idx="0">
                  <c:v>6.7000000000000004E-2</c:v>
                </c:pt>
                <c:pt idx="1">
                  <c:v>0.128</c:v>
                </c:pt>
                <c:pt idx="2">
                  <c:v>0.20699999999999999</c:v>
                </c:pt>
                <c:pt idx="3">
                  <c:v>0.27300000000000002</c:v>
                </c:pt>
                <c:pt idx="4">
                  <c:v>5.1999999999999998E-2</c:v>
                </c:pt>
                <c:pt idx="5">
                  <c:v>0.54300000000000004</c:v>
                </c:pt>
                <c:pt idx="6">
                  <c:v>0.25600000000000001</c:v>
                </c:pt>
                <c:pt idx="7">
                  <c:v>0.57899999999999996</c:v>
                </c:pt>
                <c:pt idx="8">
                  <c:v>0.154</c:v>
                </c:pt>
                <c:pt idx="9">
                  <c:v>0.68400000000000005</c:v>
                </c:pt>
                <c:pt idx="10">
                  <c:v>0.317</c:v>
                </c:pt>
                <c:pt idx="11">
                  <c:v>0.308</c:v>
                </c:pt>
                <c:pt idx="12">
                  <c:v>0.29399999999999998</c:v>
                </c:pt>
                <c:pt idx="13">
                  <c:v>8.6999999999999994E-2</c:v>
                </c:pt>
                <c:pt idx="14">
                  <c:v>0.25</c:v>
                </c:pt>
              </c:numCache>
            </c:numRef>
          </c:val>
        </c:ser>
        <c:dLbls>
          <c:showLegendKey val="0"/>
          <c:showVal val="1"/>
          <c:showCatName val="0"/>
          <c:showSerName val="0"/>
          <c:showPercent val="0"/>
          <c:showBubbleSize val="0"/>
        </c:dLbls>
        <c:gapWidth val="150"/>
        <c:gapDepth val="0"/>
        <c:shape val="box"/>
        <c:axId val="145054344"/>
        <c:axId val="231085208"/>
        <c:axId val="0"/>
      </c:bar3DChart>
      <c:catAx>
        <c:axId val="145054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1085208"/>
        <c:crosses val="autoZero"/>
        <c:auto val="1"/>
        <c:lblAlgn val="ctr"/>
        <c:lblOffset val="100"/>
        <c:noMultiLvlLbl val="0"/>
      </c:catAx>
      <c:valAx>
        <c:axId val="231085208"/>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054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FF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Sheet20!$B$1</c:f>
              <c:strCache>
                <c:ptCount val="1"/>
                <c:pt idx="0">
                  <c:v>2015-2016</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1.8115942028985497E-2"/>
                  <c:y val="-2.658010899519035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5362318840579712E-2"/>
                  <c:y val="-2.6580108995190258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5362318840579733E-2"/>
                  <c:y val="7.9740326985569786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7777777777777776E-2"/>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4154589371980721E-2"/>
                  <c:y val="7.9740326985570775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932367149758463E-2"/>
                  <c:y val="-7.9740326985570775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Sheet20!$A$2:$A$16</c:f>
              <c:strCache>
                <c:ptCount val="15"/>
                <c:pt idx="0">
                  <c:v>ASL</c:v>
                </c:pt>
                <c:pt idx="1">
                  <c:v>English</c:v>
                </c:pt>
                <c:pt idx="2">
                  <c:v>Spanish</c:v>
                </c:pt>
                <c:pt idx="3">
                  <c:v>Cantonese</c:v>
                </c:pt>
                <c:pt idx="4">
                  <c:v>Mandarin</c:v>
                </c:pt>
                <c:pt idx="5">
                  <c:v>Vietnamese</c:v>
                </c:pt>
                <c:pt idx="6">
                  <c:v>Korean</c:v>
                </c:pt>
                <c:pt idx="7">
                  <c:v>Cambodian</c:v>
                </c:pt>
                <c:pt idx="8">
                  <c:v>Other Asian</c:v>
                </c:pt>
                <c:pt idx="9">
                  <c:v>Mien</c:v>
                </c:pt>
                <c:pt idx="10">
                  <c:v>Tagalog</c:v>
                </c:pt>
                <c:pt idx="11">
                  <c:v>Arabic</c:v>
                </c:pt>
                <c:pt idx="12">
                  <c:v>Farsi</c:v>
                </c:pt>
                <c:pt idx="13">
                  <c:v>Hindi</c:v>
                </c:pt>
                <c:pt idx="14">
                  <c:v>Urdu</c:v>
                </c:pt>
              </c:strCache>
            </c:strRef>
          </c:cat>
          <c:val>
            <c:numRef>
              <c:f>Sheet20!$B$2:$B$16</c:f>
              <c:numCache>
                <c:formatCode>0.0%</c:formatCode>
                <c:ptCount val="15"/>
                <c:pt idx="0">
                  <c:v>5.6000000000000001E-2</c:v>
                </c:pt>
                <c:pt idx="1">
                  <c:v>0.11899999999999999</c:v>
                </c:pt>
                <c:pt idx="2">
                  <c:v>0.20399999999999999</c:v>
                </c:pt>
                <c:pt idx="3">
                  <c:v>0.26300000000000001</c:v>
                </c:pt>
                <c:pt idx="4">
                  <c:v>3.5999999999999997E-2</c:v>
                </c:pt>
                <c:pt idx="5">
                  <c:v>0.56399999999999995</c:v>
                </c:pt>
                <c:pt idx="6">
                  <c:v>0.22900000000000001</c:v>
                </c:pt>
                <c:pt idx="7">
                  <c:v>0.61499999999999999</c:v>
                </c:pt>
                <c:pt idx="8">
                  <c:v>0.20799999999999999</c:v>
                </c:pt>
                <c:pt idx="9">
                  <c:v>0.68400000000000005</c:v>
                </c:pt>
                <c:pt idx="10">
                  <c:v>0.32100000000000001</c:v>
                </c:pt>
                <c:pt idx="11">
                  <c:v>0.308</c:v>
                </c:pt>
                <c:pt idx="12">
                  <c:v>0.30599999999999999</c:v>
                </c:pt>
                <c:pt idx="13">
                  <c:v>0.125</c:v>
                </c:pt>
                <c:pt idx="14">
                  <c:v>0.25</c:v>
                </c:pt>
              </c:numCache>
            </c:numRef>
          </c:val>
        </c:ser>
        <c:ser>
          <c:idx val="1"/>
          <c:order val="1"/>
          <c:tx>
            <c:strRef>
              <c:f>Sheet20!$C$1</c:f>
              <c:strCache>
                <c:ptCount val="1"/>
                <c:pt idx="0">
                  <c:v>2016-2017</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4"/>
              <c:layout>
                <c:manualLayout>
                  <c:x val="1.0869565217391261E-2"/>
                  <c:y val="-2.6580108995190258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2946859903381644E-2"/>
                  <c:y val="2.6580108995190258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2946859903381554E-2"/>
                  <c:y val="5.3160217990380516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5362318840579622E-2"/>
                  <c:y val="1.06320435980761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570048309178735E-2"/>
                  <c:y val="-3.9870163492785382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328502415458946E-2"/>
                  <c:y val="-3.9870163492785431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2.0531400966183399E-2"/>
                  <c:y val="4.8729636895591787E-17"/>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2.4154589371980676E-2"/>
                  <c:y val="-7.9740326985570775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Sheet20!$A$2:$A$16</c:f>
              <c:strCache>
                <c:ptCount val="15"/>
                <c:pt idx="0">
                  <c:v>ASL</c:v>
                </c:pt>
                <c:pt idx="1">
                  <c:v>English</c:v>
                </c:pt>
                <c:pt idx="2">
                  <c:v>Spanish</c:v>
                </c:pt>
                <c:pt idx="3">
                  <c:v>Cantonese</c:v>
                </c:pt>
                <c:pt idx="4">
                  <c:v>Mandarin</c:v>
                </c:pt>
                <c:pt idx="5">
                  <c:v>Vietnamese</c:v>
                </c:pt>
                <c:pt idx="6">
                  <c:v>Korean</c:v>
                </c:pt>
                <c:pt idx="7">
                  <c:v>Cambodian</c:v>
                </c:pt>
                <c:pt idx="8">
                  <c:v>Other Asian</c:v>
                </c:pt>
                <c:pt idx="9">
                  <c:v>Mien</c:v>
                </c:pt>
                <c:pt idx="10">
                  <c:v>Tagalog</c:v>
                </c:pt>
                <c:pt idx="11">
                  <c:v>Arabic</c:v>
                </c:pt>
                <c:pt idx="12">
                  <c:v>Farsi</c:v>
                </c:pt>
                <c:pt idx="13">
                  <c:v>Hindi</c:v>
                </c:pt>
                <c:pt idx="14">
                  <c:v>Urdu</c:v>
                </c:pt>
              </c:strCache>
            </c:strRef>
          </c:cat>
          <c:val>
            <c:numRef>
              <c:f>Sheet20!$C$2:$C$16</c:f>
              <c:numCache>
                <c:formatCode>0.0%</c:formatCode>
                <c:ptCount val="15"/>
                <c:pt idx="0">
                  <c:v>6.7000000000000004E-2</c:v>
                </c:pt>
                <c:pt idx="1">
                  <c:v>0.128</c:v>
                </c:pt>
                <c:pt idx="2">
                  <c:v>0.20699999999999999</c:v>
                </c:pt>
                <c:pt idx="3">
                  <c:v>0.27300000000000002</c:v>
                </c:pt>
                <c:pt idx="4">
                  <c:v>5.1999999999999998E-2</c:v>
                </c:pt>
                <c:pt idx="5">
                  <c:v>0.54300000000000004</c:v>
                </c:pt>
                <c:pt idx="6">
                  <c:v>0.25600000000000001</c:v>
                </c:pt>
                <c:pt idx="7">
                  <c:v>0.57899999999999996</c:v>
                </c:pt>
                <c:pt idx="8">
                  <c:v>0.154</c:v>
                </c:pt>
                <c:pt idx="9">
                  <c:v>0.68400000000000005</c:v>
                </c:pt>
                <c:pt idx="10">
                  <c:v>0.317</c:v>
                </c:pt>
                <c:pt idx="11">
                  <c:v>0.308</c:v>
                </c:pt>
                <c:pt idx="12">
                  <c:v>0.29399999999999998</c:v>
                </c:pt>
                <c:pt idx="13">
                  <c:v>8.6999999999999994E-2</c:v>
                </c:pt>
                <c:pt idx="14">
                  <c:v>0.25</c:v>
                </c:pt>
              </c:numCache>
            </c:numRef>
          </c:val>
        </c:ser>
        <c:dLbls>
          <c:showLegendKey val="0"/>
          <c:showVal val="1"/>
          <c:showCatName val="0"/>
          <c:showSerName val="0"/>
          <c:showPercent val="0"/>
          <c:showBubbleSize val="0"/>
        </c:dLbls>
        <c:gapWidth val="65"/>
        <c:shape val="box"/>
        <c:axId val="208972272"/>
        <c:axId val="208972664"/>
        <c:axId val="0"/>
      </c:bar3DChart>
      <c:catAx>
        <c:axId val="2089722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rgbClr val="00B050"/>
                </a:solidFill>
                <a:latin typeface="+mn-lt"/>
                <a:ea typeface="+mn-ea"/>
                <a:cs typeface="+mn-cs"/>
              </a:defRPr>
            </a:pPr>
            <a:endParaRPr lang="en-US"/>
          </a:p>
        </c:txPr>
        <c:crossAx val="208972664"/>
        <c:crosses val="autoZero"/>
        <c:auto val="1"/>
        <c:lblAlgn val="ctr"/>
        <c:lblOffset val="100"/>
        <c:noMultiLvlLbl val="0"/>
      </c:catAx>
      <c:valAx>
        <c:axId val="208972664"/>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89722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rgbClr val="FF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Sheet18!$A$2</c:f>
              <c:strCache>
                <c:ptCount val="1"/>
                <c:pt idx="0">
                  <c:v>Ages 3 - 21</c:v>
                </c:pt>
              </c:strCache>
            </c:strRef>
          </c:tx>
          <c:spPr>
            <a:solidFill>
              <a:schemeClr val="accent1"/>
            </a:solidFill>
            <a:ln>
              <a:noFill/>
            </a:ln>
            <a:effectLst/>
            <a:sp3d/>
          </c:spPr>
          <c:invertIfNegative val="0"/>
          <c:cat>
            <c:strRef>
              <c:f>Sheet18!$B$1:$G$1</c:f>
              <c:strCache>
                <c:ptCount val="6"/>
                <c:pt idx="0">
                  <c:v>Autism</c:v>
                </c:pt>
                <c:pt idx="1">
                  <c:v>Intellectual Disability</c:v>
                </c:pt>
                <c:pt idx="2">
                  <c:v>Cerebrar Palsy</c:v>
                </c:pt>
                <c:pt idx="3">
                  <c:v>Epilepsy</c:v>
                </c:pt>
                <c:pt idx="4">
                  <c:v>Category 5</c:v>
                </c:pt>
                <c:pt idx="5">
                  <c:v>Other</c:v>
                </c:pt>
              </c:strCache>
            </c:strRef>
          </c:cat>
          <c:val>
            <c:numRef>
              <c:f>Sheet18!$B$2:$G$2</c:f>
              <c:numCache>
                <c:formatCode>0.0%</c:formatCode>
                <c:ptCount val="6"/>
                <c:pt idx="0">
                  <c:v>0.45700000000000002</c:v>
                </c:pt>
                <c:pt idx="1">
                  <c:v>0.44600000000000001</c:v>
                </c:pt>
                <c:pt idx="2">
                  <c:v>0.32700000000000001</c:v>
                </c:pt>
                <c:pt idx="3">
                  <c:v>0.47899999999999998</c:v>
                </c:pt>
                <c:pt idx="4">
                  <c:v>0.47499999999999998</c:v>
                </c:pt>
                <c:pt idx="5">
                  <c:v>4.2999999999999997E-2</c:v>
                </c:pt>
              </c:numCache>
            </c:numRef>
          </c:val>
        </c:ser>
        <c:ser>
          <c:idx val="1"/>
          <c:order val="1"/>
          <c:tx>
            <c:strRef>
              <c:f>Sheet18!$A$3</c:f>
              <c:strCache>
                <c:ptCount val="1"/>
                <c:pt idx="0">
                  <c:v>Adults</c:v>
                </c:pt>
              </c:strCache>
            </c:strRef>
          </c:tx>
          <c:spPr>
            <a:solidFill>
              <a:schemeClr val="accent2"/>
            </a:solidFill>
            <a:ln>
              <a:noFill/>
            </a:ln>
            <a:effectLst/>
            <a:sp3d/>
          </c:spPr>
          <c:invertIfNegative val="0"/>
          <c:cat>
            <c:strRef>
              <c:f>Sheet18!$B$1:$G$1</c:f>
              <c:strCache>
                <c:ptCount val="6"/>
                <c:pt idx="0">
                  <c:v>Autism</c:v>
                </c:pt>
                <c:pt idx="1">
                  <c:v>Intellectual Disability</c:v>
                </c:pt>
                <c:pt idx="2">
                  <c:v>Cerebrar Palsy</c:v>
                </c:pt>
                <c:pt idx="3">
                  <c:v>Epilepsy</c:v>
                </c:pt>
                <c:pt idx="4">
                  <c:v>Category 5</c:v>
                </c:pt>
                <c:pt idx="5">
                  <c:v>Other</c:v>
                </c:pt>
              </c:strCache>
            </c:strRef>
          </c:cat>
          <c:val>
            <c:numRef>
              <c:f>Sheet18!$B$3:$G$3</c:f>
              <c:numCache>
                <c:formatCode>0.0%</c:formatCode>
                <c:ptCount val="6"/>
                <c:pt idx="0">
                  <c:v>0.184</c:v>
                </c:pt>
                <c:pt idx="1">
                  <c:v>0.13600000000000001</c:v>
                </c:pt>
                <c:pt idx="2">
                  <c:v>0.13800000000000001</c:v>
                </c:pt>
                <c:pt idx="3">
                  <c:v>0.16400000000000001</c:v>
                </c:pt>
                <c:pt idx="4">
                  <c:v>0.19500000000000001</c:v>
                </c:pt>
                <c:pt idx="5">
                  <c:v>0.50800000000000001</c:v>
                </c:pt>
              </c:numCache>
            </c:numRef>
          </c:val>
        </c:ser>
        <c:dLbls>
          <c:showLegendKey val="0"/>
          <c:showVal val="0"/>
          <c:showCatName val="0"/>
          <c:showSerName val="0"/>
          <c:showPercent val="0"/>
          <c:showBubbleSize val="0"/>
        </c:dLbls>
        <c:gapWidth val="150"/>
        <c:shape val="box"/>
        <c:axId val="231086384"/>
        <c:axId val="231086776"/>
        <c:axId val="0"/>
      </c:bar3DChart>
      <c:catAx>
        <c:axId val="231086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086776"/>
        <c:crosses val="autoZero"/>
        <c:auto val="1"/>
        <c:lblAlgn val="ctr"/>
        <c:lblOffset val="100"/>
        <c:noMultiLvlLbl val="0"/>
      </c:catAx>
      <c:valAx>
        <c:axId val="2310867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0863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FF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Sheet1!$E$9</c:f>
              <c:strCache>
                <c:ptCount val="1"/>
                <c:pt idx="0">
                  <c:v>Ages 3-21</c:v>
                </c:pt>
              </c:strCache>
            </c:strRef>
          </c:tx>
          <c:invertIfNegative val="0"/>
          <c:cat>
            <c:strRef>
              <c:f>Sheet1!$D$10:$D$14</c:f>
              <c:strCache>
                <c:ptCount val="5"/>
                <c:pt idx="0">
                  <c:v>Autism</c:v>
                </c:pt>
                <c:pt idx="1">
                  <c:v>Epilepsy</c:v>
                </c:pt>
                <c:pt idx="2">
                  <c:v>Intellectual Disability</c:v>
                </c:pt>
                <c:pt idx="3">
                  <c:v>Cerebral Palsy</c:v>
                </c:pt>
                <c:pt idx="4">
                  <c:v>Category 5</c:v>
                </c:pt>
              </c:strCache>
            </c:strRef>
          </c:cat>
          <c:val>
            <c:numRef>
              <c:f>Sheet1!$E$10:$E$14</c:f>
              <c:numCache>
                <c:formatCode>_("$"* #,##0.00_);_("$"* \(#,##0.00\);_("$"* "-"??_);_(@_)</c:formatCode>
                <c:ptCount val="5"/>
                <c:pt idx="0">
                  <c:v>6363</c:v>
                </c:pt>
                <c:pt idx="1">
                  <c:v>8294</c:v>
                </c:pt>
                <c:pt idx="2">
                  <c:v>5299</c:v>
                </c:pt>
                <c:pt idx="3">
                  <c:v>7160</c:v>
                </c:pt>
                <c:pt idx="4">
                  <c:v>6168</c:v>
                </c:pt>
              </c:numCache>
            </c:numRef>
          </c:val>
        </c:ser>
        <c:ser>
          <c:idx val="1"/>
          <c:order val="1"/>
          <c:tx>
            <c:strRef>
              <c:f>Sheet1!$F$9</c:f>
              <c:strCache>
                <c:ptCount val="1"/>
                <c:pt idx="0">
                  <c:v>Adults</c:v>
                </c:pt>
              </c:strCache>
            </c:strRef>
          </c:tx>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Sheet1!$D$10:$D$14</c:f>
              <c:strCache>
                <c:ptCount val="5"/>
                <c:pt idx="0">
                  <c:v>Autism</c:v>
                </c:pt>
                <c:pt idx="1">
                  <c:v>Epilepsy</c:v>
                </c:pt>
                <c:pt idx="2">
                  <c:v>Intellectual Disability</c:v>
                </c:pt>
                <c:pt idx="3">
                  <c:v>Cerebral Palsy</c:v>
                </c:pt>
                <c:pt idx="4">
                  <c:v>Category 5</c:v>
                </c:pt>
              </c:strCache>
            </c:strRef>
          </c:cat>
          <c:val>
            <c:numRef>
              <c:f>Sheet1!$F$10:$F$14</c:f>
              <c:numCache>
                <c:formatCode>_("$"* #,##0.00_);_("$"* \(#,##0.00\);_("$"* "-"??_);_(@_)</c:formatCode>
                <c:ptCount val="5"/>
                <c:pt idx="0">
                  <c:v>30176</c:v>
                </c:pt>
                <c:pt idx="1">
                  <c:v>24522</c:v>
                </c:pt>
                <c:pt idx="2">
                  <c:v>27602</c:v>
                </c:pt>
                <c:pt idx="3">
                  <c:v>31509</c:v>
                </c:pt>
                <c:pt idx="4">
                  <c:v>18766</c:v>
                </c:pt>
              </c:numCache>
            </c:numRef>
          </c:val>
        </c:ser>
        <c:ser>
          <c:idx val="2"/>
          <c:order val="2"/>
          <c:tx>
            <c:strRef>
              <c:f>Sheet1!$G$9</c:f>
              <c:strCache>
                <c:ptCount val="1"/>
                <c:pt idx="0">
                  <c:v>Overall</c:v>
                </c:pt>
              </c:strCache>
            </c:strRef>
          </c:tx>
          <c:invertIfNegative val="0"/>
          <c:dLbls>
            <c:dLbl>
              <c:idx val="0"/>
              <c:layout>
                <c:manualLayout>
                  <c:x val="4.0123456790123455E-2"/>
                  <c:y val="-2.806032660894488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6296296296296294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839506172839504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0123456790123455E-2"/>
                  <c:y val="-2.8060326608944933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0061728395061727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b="1">
                    <a:solidFill>
                      <a:srgbClr val="0070C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Sheet1!$D$10:$D$14</c:f>
              <c:strCache>
                <c:ptCount val="5"/>
                <c:pt idx="0">
                  <c:v>Autism</c:v>
                </c:pt>
                <c:pt idx="1">
                  <c:v>Epilepsy</c:v>
                </c:pt>
                <c:pt idx="2">
                  <c:v>Intellectual Disability</c:v>
                </c:pt>
                <c:pt idx="3">
                  <c:v>Cerebral Palsy</c:v>
                </c:pt>
                <c:pt idx="4">
                  <c:v>Category 5</c:v>
                </c:pt>
              </c:strCache>
            </c:strRef>
          </c:cat>
          <c:val>
            <c:numRef>
              <c:f>Sheet1!$G$10:$G$14</c:f>
              <c:numCache>
                <c:formatCode>_("$"* #,##0.00_);_("$"* \(#,##0.00\);_("$"* "-"??_);_(@_)</c:formatCode>
                <c:ptCount val="5"/>
                <c:pt idx="0">
                  <c:v>11480</c:v>
                </c:pt>
                <c:pt idx="1">
                  <c:v>18001</c:v>
                </c:pt>
                <c:pt idx="2">
                  <c:v>21513</c:v>
                </c:pt>
                <c:pt idx="3">
                  <c:v>19183</c:v>
                </c:pt>
                <c:pt idx="4">
                  <c:v>12346</c:v>
                </c:pt>
              </c:numCache>
            </c:numRef>
          </c:val>
        </c:ser>
        <c:dLbls>
          <c:showLegendKey val="0"/>
          <c:showVal val="0"/>
          <c:showCatName val="0"/>
          <c:showSerName val="0"/>
          <c:showPercent val="0"/>
          <c:showBubbleSize val="0"/>
        </c:dLbls>
        <c:gapWidth val="150"/>
        <c:axId val="208973448"/>
        <c:axId val="208973840"/>
      </c:barChart>
      <c:catAx>
        <c:axId val="208973448"/>
        <c:scaling>
          <c:orientation val="minMax"/>
        </c:scaling>
        <c:delete val="0"/>
        <c:axPos val="b"/>
        <c:numFmt formatCode="General" sourceLinked="0"/>
        <c:majorTickMark val="out"/>
        <c:minorTickMark val="none"/>
        <c:tickLblPos val="nextTo"/>
        <c:txPr>
          <a:bodyPr/>
          <a:lstStyle/>
          <a:p>
            <a:pPr>
              <a:defRPr sz="1200" b="1">
                <a:solidFill>
                  <a:srgbClr val="C00000"/>
                </a:solidFill>
              </a:defRPr>
            </a:pPr>
            <a:endParaRPr lang="en-US"/>
          </a:p>
        </c:txPr>
        <c:crossAx val="208973840"/>
        <c:crosses val="autoZero"/>
        <c:auto val="1"/>
        <c:lblAlgn val="ctr"/>
        <c:lblOffset val="100"/>
        <c:noMultiLvlLbl val="0"/>
      </c:catAx>
      <c:valAx>
        <c:axId val="208973840"/>
        <c:scaling>
          <c:orientation val="minMax"/>
        </c:scaling>
        <c:delete val="0"/>
        <c:axPos val="l"/>
        <c:majorGridlines/>
        <c:numFmt formatCode="_(&quot;$&quot;* #,##0.00_);_(&quot;$&quot;* \(#,##0.00\);_(&quot;$&quot;* &quot;-&quot;??_);_(@_)" sourceLinked="1"/>
        <c:majorTickMark val="out"/>
        <c:minorTickMark val="none"/>
        <c:tickLblPos val="nextTo"/>
        <c:txPr>
          <a:bodyPr/>
          <a:lstStyle/>
          <a:p>
            <a:pPr>
              <a:defRPr sz="1200" b="1"/>
            </a:pPr>
            <a:endParaRPr lang="en-US"/>
          </a:p>
        </c:txPr>
        <c:crossAx val="208973448"/>
        <c:crosses val="autoZero"/>
        <c:crossBetween val="between"/>
      </c:valAx>
    </c:plotArea>
    <c:legend>
      <c:legendPos val="r"/>
      <c:overlay val="0"/>
      <c:txPr>
        <a:bodyPr/>
        <a:lstStyle/>
        <a:p>
          <a:pPr>
            <a:defRPr sz="14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txPr>
              <a:bodyPr wrap="square" lIns="38100" tIns="19050" rIns="38100" bIns="19050" anchor="ctr">
                <a:spAutoFit/>
              </a:bodyPr>
              <a:lstStyle/>
              <a:p>
                <a:pPr>
                  <a:defRPr sz="1200" b="1"/>
                </a:pPr>
                <a:endParaRPr lang="en-US"/>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Sheet1!$F$23:$F$30</c:f>
              <c:strCache>
                <c:ptCount val="8"/>
                <c:pt idx="0">
                  <c:v>Asian</c:v>
                </c:pt>
                <c:pt idx="1">
                  <c:v>African American</c:v>
                </c:pt>
                <c:pt idx="2">
                  <c:v>Filipino</c:v>
                </c:pt>
                <c:pt idx="3">
                  <c:v>Latino</c:v>
                </c:pt>
                <c:pt idx="4">
                  <c:v>Native American</c:v>
                </c:pt>
                <c:pt idx="5">
                  <c:v>Other</c:v>
                </c:pt>
                <c:pt idx="6">
                  <c:v>Polynesian</c:v>
                </c:pt>
                <c:pt idx="7">
                  <c:v>White</c:v>
                </c:pt>
              </c:strCache>
            </c:strRef>
          </c:cat>
          <c:val>
            <c:numRef>
              <c:f>Sheet1!$G$23:$G$30</c:f>
              <c:numCache>
                <c:formatCode>0%</c:formatCode>
                <c:ptCount val="8"/>
                <c:pt idx="0">
                  <c:v>0.14000000000000001</c:v>
                </c:pt>
                <c:pt idx="1">
                  <c:v>0.17</c:v>
                </c:pt>
                <c:pt idx="2">
                  <c:v>4.0000000000000022E-2</c:v>
                </c:pt>
                <c:pt idx="3">
                  <c:v>0.23</c:v>
                </c:pt>
                <c:pt idx="4">
                  <c:v>0</c:v>
                </c:pt>
                <c:pt idx="5">
                  <c:v>0.13</c:v>
                </c:pt>
                <c:pt idx="6">
                  <c:v>0</c:v>
                </c:pt>
                <c:pt idx="7">
                  <c:v>0.29000000000000026</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American Indian or Alaska Native</c:v>
                </c:pt>
                <c:pt idx="1">
                  <c:v>Asian</c:v>
                </c:pt>
                <c:pt idx="2">
                  <c:v>Black/African American</c:v>
                </c:pt>
                <c:pt idx="3">
                  <c:v>Hispanic</c:v>
                </c:pt>
                <c:pt idx="4">
                  <c:v>Native Hawaiian or Other PI</c:v>
                </c:pt>
                <c:pt idx="5">
                  <c:v>Other Ethnicity or Race</c:v>
                </c:pt>
                <c:pt idx="6">
                  <c:v>White</c:v>
                </c:pt>
              </c:strCache>
            </c:strRef>
          </c:cat>
          <c:val>
            <c:numRef>
              <c:f>Sheet1!$B$2:$B$8</c:f>
              <c:numCache>
                <c:formatCode>0.00%</c:formatCode>
                <c:ptCount val="7"/>
                <c:pt idx="0">
                  <c:v>2.0999999999999999E-3</c:v>
                </c:pt>
                <c:pt idx="1">
                  <c:v>0.184</c:v>
                </c:pt>
                <c:pt idx="2" formatCode="0%">
                  <c:v>0.17</c:v>
                </c:pt>
                <c:pt idx="3" formatCode="0%">
                  <c:v>0.23</c:v>
                </c:pt>
                <c:pt idx="4">
                  <c:v>2.8999999999999998E-3</c:v>
                </c:pt>
                <c:pt idx="5" formatCode="0%">
                  <c:v>0.13</c:v>
                </c:pt>
                <c:pt idx="6" formatCode="0%">
                  <c:v>0.28000000000000003</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Sheet1!$C$19:$C$26</c:f>
              <c:strCache>
                <c:ptCount val="8"/>
                <c:pt idx="4">
                  <c:v>Asian</c:v>
                </c:pt>
                <c:pt idx="5">
                  <c:v>African American</c:v>
                </c:pt>
                <c:pt idx="6">
                  <c:v>Filipino</c:v>
                </c:pt>
                <c:pt idx="7">
                  <c:v>Latino</c:v>
                </c:pt>
              </c:strCache>
            </c:strRef>
          </c:cat>
          <c:val>
            <c:numRef>
              <c:f>Sheet1!$D$19:$D$26</c:f>
              <c:numCache>
                <c:formatCode>General</c:formatCode>
                <c:ptCount val="8"/>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16666666666673"/>
          <c:y val="0"/>
          <c:w val="0.77442528735632232"/>
          <c:h val="1"/>
        </c:manualLayout>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dk1">
            <a:lumMod val="50000"/>
            <a:lumOff val="5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9525" cap="flat" cmpd="sng" algn="ctr">
        <a:solidFill>
          <a:schemeClr val="dk1">
            <a:lumMod val="50000"/>
            <a:lumOff val="50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1C7246C-BFBD-483A-824F-A01267D497D6}" type="datetimeFigureOut">
              <a:rPr lang="en-US" smtClean="0"/>
              <a:t>3/13/2018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EE2252-D0D3-4089-AD77-ECD8B663394E}" type="slidenum">
              <a:rPr lang="en-US" smtClean="0"/>
              <a:t>‹#›</a:t>
            </a:fld>
            <a:endParaRPr lang="en-US"/>
          </a:p>
        </p:txBody>
      </p:sp>
    </p:spTree>
    <p:extLst>
      <p:ext uri="{BB962C8B-B14F-4D97-AF65-F5344CB8AC3E}">
        <p14:creationId xmlns:p14="http://schemas.microsoft.com/office/powerpoint/2010/main" val="3456625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AB5CA62-BC3D-4591-AE01-76B7DA2F8DB7}" type="datetimeFigureOut">
              <a:rPr lang="en-US" smtClean="0"/>
              <a:t>3/13/2018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BC1EE6-1DB0-4BB2-B0C5-976C9F00D488}" type="slidenum">
              <a:rPr lang="en-US" smtClean="0"/>
              <a:t>‹#›</a:t>
            </a:fld>
            <a:endParaRPr lang="en-US"/>
          </a:p>
        </p:txBody>
      </p:sp>
    </p:spTree>
    <p:extLst>
      <p:ext uri="{BB962C8B-B14F-4D97-AF65-F5344CB8AC3E}">
        <p14:creationId xmlns:p14="http://schemas.microsoft.com/office/powerpoint/2010/main" val="3509690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C5055D-582B-4943-BABA-CC9770C07991}" type="slidenum">
              <a:rPr lang="en-US" smtClean="0"/>
              <a:pPr/>
              <a:t>2</a:t>
            </a:fld>
            <a:endParaRPr lang="en-US" dirty="0"/>
          </a:p>
        </p:txBody>
      </p:sp>
    </p:spTree>
    <p:extLst>
      <p:ext uri="{BB962C8B-B14F-4D97-AF65-F5344CB8AC3E}">
        <p14:creationId xmlns:p14="http://schemas.microsoft.com/office/powerpoint/2010/main" val="335446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C5055D-582B-4943-BABA-CC9770C0799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5328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4904C4-6A17-4846-A558-52CC2B851368}"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28509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904C4-6A17-4846-A558-52CC2B851368}"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1229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6538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0827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9193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5233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3034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2811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2530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6246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5516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96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904C4-6A17-4846-A558-52CC2B851368}"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492921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7790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1979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786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1953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2140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4618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1195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5032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3572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746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2302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2242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5685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7046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9519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9272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2580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3443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8320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167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55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5569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1198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9766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5061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4317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836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752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2985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3790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1304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963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115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7174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9191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3007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558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9140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8817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9822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5845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2675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72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6789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9581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2526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9350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789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904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3975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6819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7109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28220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225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100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6076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2988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6699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0031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2092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7611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11905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6226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5576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37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35561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7017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81191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0886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63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09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2136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500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59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36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904C4-6A17-4846-A558-52CC2B851368}"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4113823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713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118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324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307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776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141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620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448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763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41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904C4-6A17-4846-A558-52CC2B851368}"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2622423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584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528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096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329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538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48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957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841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57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32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4904C4-6A17-4846-A558-52CC2B851368}"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2524671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18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68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729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123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342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478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0260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492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6915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74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4904C4-6A17-4846-A558-52CC2B851368}" type="datetimeFigureOut">
              <a:rPr lang="en-US" smtClean="0"/>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2899354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201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2676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922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163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469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914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0265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1070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374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35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4904C4-6A17-4846-A558-52CC2B851368}" type="datetimeFigureOut">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5756650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88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734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4276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0408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5232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5663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7654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4349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99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18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904C4-6A17-4846-A558-52CC2B851368}" type="datetimeFigureOut">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38788401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2705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3095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4933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5141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1407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4497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248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3344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0812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89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904C4-6A17-4846-A558-52CC2B851368}"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1591321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162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7862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2174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2222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4950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2671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3117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3198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267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64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904C4-6A17-4846-A558-52CC2B851368}"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28984079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2603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8021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48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6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7946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0938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7540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0225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114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757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904C4-6A17-4846-A558-52CC2B851368}" type="datetimeFigureOut">
              <a:rPr lang="en-US" smtClean="0"/>
              <a:t>3/13/2018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2267E-B041-474D-8808-8503E17715EF}" type="slidenum">
              <a:rPr lang="en-US" smtClean="0"/>
              <a:t>‹#›</a:t>
            </a:fld>
            <a:endParaRPr lang="en-US"/>
          </a:p>
        </p:txBody>
      </p:sp>
    </p:spTree>
    <p:extLst>
      <p:ext uri="{BB962C8B-B14F-4D97-AF65-F5344CB8AC3E}">
        <p14:creationId xmlns:p14="http://schemas.microsoft.com/office/powerpoint/2010/main" val="1401448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3787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0689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60129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26526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25377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34411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56744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1240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3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4129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185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1303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0504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6016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811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chart" Target="../charts/chart6.xml"/><Relationship Id="rId1" Type="http://schemas.openxmlformats.org/officeDocument/2006/relationships/slideLayout" Target="../slideLayouts/slideLayout9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56.xml"/></Relationships>
</file>

<file path=ppt/slides/_rels/slide4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6348" y="695236"/>
            <a:ext cx="11171582" cy="80945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n-US" sz="4400" b="1" dirty="0" smtClean="0">
                <a:solidFill>
                  <a:srgbClr val="00B050"/>
                </a:solidFill>
              </a:rPr>
              <a:t>Purchase of Services Expenditure </a:t>
            </a:r>
          </a:p>
          <a:p>
            <a:pPr algn="ctr"/>
            <a:r>
              <a:rPr lang="en-US" sz="4400" b="1" dirty="0" smtClean="0">
                <a:solidFill>
                  <a:srgbClr val="00B050"/>
                </a:solidFill>
              </a:rPr>
              <a:t>by Diagnosis, Ethnicity, Language, Residence and Age</a:t>
            </a:r>
            <a:br>
              <a:rPr lang="en-US" sz="4400" b="1" dirty="0" smtClean="0">
                <a:solidFill>
                  <a:srgbClr val="00B050"/>
                </a:solidFill>
              </a:rPr>
            </a:br>
            <a:r>
              <a:rPr lang="en-US" sz="4400" b="1" dirty="0" smtClean="0">
                <a:solidFill>
                  <a:srgbClr val="00B050"/>
                </a:solidFill>
              </a:rPr>
              <a:t>FY 2016-2017</a:t>
            </a:r>
          </a:p>
          <a:p>
            <a:pPr algn="ctr"/>
            <a:endParaRPr lang="en-US" sz="4400" dirty="0">
              <a:solidFill>
                <a:srgbClr val="00B050"/>
              </a:solidFill>
            </a:endParaRPr>
          </a:p>
          <a:p>
            <a:pPr algn="ctr"/>
            <a:endParaRPr lang="en-US" sz="4400" dirty="0" smtClean="0">
              <a:solidFill>
                <a:srgbClr val="00B050"/>
              </a:solidFill>
            </a:endParaRPr>
          </a:p>
          <a:p>
            <a:pPr algn="ctr"/>
            <a:r>
              <a:rPr lang="en-US" sz="4400" b="1" dirty="0" smtClean="0">
                <a:solidFill>
                  <a:srgbClr val="00B050"/>
                </a:solidFill>
              </a:rPr>
              <a:t>Regional Center of the East Bay</a:t>
            </a:r>
          </a:p>
          <a:p>
            <a:pPr algn="ctr"/>
            <a:r>
              <a:rPr lang="en-US" sz="4400" b="1" dirty="0" smtClean="0">
                <a:solidFill>
                  <a:srgbClr val="00B050"/>
                </a:solidFill>
              </a:rPr>
              <a:t>Public Meetings</a:t>
            </a:r>
          </a:p>
          <a:p>
            <a:pPr algn="ctr"/>
            <a:r>
              <a:rPr lang="en-US" sz="4400" b="1" dirty="0" smtClean="0">
                <a:solidFill>
                  <a:srgbClr val="00B050"/>
                </a:solidFill>
              </a:rPr>
              <a:t> 2018</a:t>
            </a:r>
          </a:p>
          <a:p>
            <a:pPr algn="ctr"/>
            <a:endParaRPr lang="en-US" sz="4400" dirty="0"/>
          </a:p>
          <a:p>
            <a:pPr algn="ctr"/>
            <a:endParaRPr lang="en-US" sz="4400" dirty="0" smtClean="0"/>
          </a:p>
          <a:p>
            <a:pPr algn="ctr"/>
            <a:r>
              <a:rPr lang="en-US" dirty="0" smtClean="0"/>
              <a:t/>
            </a:r>
            <a:br>
              <a:rPr lang="en-US" dirty="0" smtClean="0"/>
            </a:br>
            <a:endParaRPr lang="en-US" dirty="0"/>
          </a:p>
        </p:txBody>
      </p:sp>
    </p:spTree>
    <p:extLst>
      <p:ext uri="{BB962C8B-B14F-4D97-AF65-F5344CB8AC3E}">
        <p14:creationId xmlns:p14="http://schemas.microsoft.com/office/powerpoint/2010/main" val="3411601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5400" b="1" dirty="0">
                <a:solidFill>
                  <a:srgbClr val="C00000"/>
                </a:solidFill>
              </a:rPr>
              <a:t>RCEB and Our Community</a:t>
            </a:r>
          </a:p>
        </p:txBody>
      </p:sp>
      <p:sp>
        <p:nvSpPr>
          <p:cNvPr id="3" name="Content Placeholder 2"/>
          <p:cNvSpPr>
            <a:spLocks noGrp="1"/>
          </p:cNvSpPr>
          <p:nvPr>
            <p:ph idx="1"/>
          </p:nvPr>
        </p:nvSpPr>
        <p:spPr/>
        <p:txBody>
          <a:bodyPr>
            <a:normAutofit/>
          </a:bodyPr>
          <a:lstStyle/>
          <a:p>
            <a:r>
              <a:rPr lang="en-US" dirty="0" smtClean="0"/>
              <a:t>One of 21 regional centers in California</a:t>
            </a:r>
          </a:p>
          <a:p>
            <a:r>
              <a:rPr lang="en-US" dirty="0" smtClean="0"/>
              <a:t>Serves Alameda and Contra Costa County</a:t>
            </a:r>
          </a:p>
          <a:p>
            <a:r>
              <a:rPr lang="en-US" dirty="0" smtClean="0"/>
              <a:t>Currently (March, 2018)  20,000 consumers who are status 1, 2 or 8.</a:t>
            </a:r>
          </a:p>
          <a:p>
            <a:r>
              <a:rPr lang="en-US" dirty="0" smtClean="0"/>
              <a:t>The data in this report reflects 21,029 consumers. These are consumers who were served by RCEB at any time in the 2016/2017 fiscal year.  Some of those consumers may have moved out of our or into our area at any time during the year.</a:t>
            </a:r>
          </a:p>
        </p:txBody>
      </p:sp>
    </p:spTree>
    <p:extLst>
      <p:ext uri="{BB962C8B-B14F-4D97-AF65-F5344CB8AC3E}">
        <p14:creationId xmlns:p14="http://schemas.microsoft.com/office/powerpoint/2010/main" val="289021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2035"/>
          </a:xfrm>
        </p:spPr>
        <p:txBody>
          <a:bodyPr>
            <a:normAutofit fontScale="90000"/>
          </a:bodyPr>
          <a:lstStyle/>
          <a:p>
            <a:r>
              <a:rPr lang="en-US" b="1" dirty="0" smtClean="0">
                <a:solidFill>
                  <a:srgbClr val="C00000"/>
                </a:solidFill>
              </a:rPr>
              <a:t>Percentage of RCEB Consumers by Ethnicity</a:t>
            </a:r>
            <a:endParaRPr lang="en-US" b="1" dirty="0">
              <a:solidFill>
                <a:srgbClr val="C00000"/>
              </a:solidFill>
            </a:endParaRP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927445611"/>
              </p:ext>
            </p:extLst>
          </p:nvPr>
        </p:nvGraphicFramePr>
        <p:xfrm>
          <a:off x="609600" y="849854"/>
          <a:ext cx="10972800" cy="5276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7686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323" y="0"/>
            <a:ext cx="8827477" cy="1417638"/>
          </a:xfrm>
        </p:spPr>
        <p:txBody>
          <a:bodyPr>
            <a:normAutofit fontScale="90000"/>
          </a:bodyPr>
          <a:lstStyle/>
          <a:p>
            <a:r>
              <a:rPr lang="en-US" b="1" dirty="0" smtClean="0">
                <a:solidFill>
                  <a:srgbClr val="C00000"/>
                </a:solidFill>
              </a:rPr>
              <a:t>Alameda and Contra Costa Census Data -2016 Estimates/Latino-Non-Latino</a:t>
            </a:r>
            <a:endParaRPr lang="en-US" b="1" dirty="0">
              <a:solidFill>
                <a:srgbClr val="C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4630069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5645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5400" b="1" dirty="0">
                <a:solidFill>
                  <a:srgbClr val="C00000"/>
                </a:solidFill>
              </a:rPr>
              <a:t>RCEB Year to Year</a:t>
            </a:r>
          </a:p>
        </p:txBody>
      </p:sp>
      <p:sp>
        <p:nvSpPr>
          <p:cNvPr id="11" name="Text Placeholder 10"/>
          <p:cNvSpPr>
            <a:spLocks noGrp="1"/>
          </p:cNvSpPr>
          <p:nvPr>
            <p:ph type="body" idx="1"/>
          </p:nvPr>
        </p:nvSpPr>
        <p:spPr/>
        <p:txBody>
          <a:bodyPr>
            <a:normAutofit/>
          </a:bodyPr>
          <a:lstStyle/>
          <a:p>
            <a:r>
              <a:rPr lang="en-US" sz="3200" dirty="0" smtClean="0"/>
              <a:t>2015-2016</a:t>
            </a:r>
            <a:endParaRPr lang="en-US" sz="3200" dirty="0"/>
          </a:p>
        </p:txBody>
      </p:sp>
      <p:graphicFrame>
        <p:nvGraphicFramePr>
          <p:cNvPr id="9" name="Content Placeholder 8"/>
          <p:cNvGraphicFramePr>
            <a:graphicFrameLocks noGrp="1"/>
          </p:cNvGraphicFramePr>
          <p:nvPr>
            <p:ph sz="half" idx="2"/>
            <p:extLst/>
          </p:nvPr>
        </p:nvGraphicFramePr>
        <p:xfrm>
          <a:off x="1905000" y="2133600"/>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11"/>
          <p:cNvSpPr>
            <a:spLocks noGrp="1"/>
          </p:cNvSpPr>
          <p:nvPr>
            <p:ph type="body" sz="quarter" idx="3"/>
          </p:nvPr>
        </p:nvSpPr>
        <p:spPr>
          <a:xfrm>
            <a:off x="6619631" y="1097757"/>
            <a:ext cx="3054456" cy="639762"/>
          </a:xfrm>
        </p:spPr>
        <p:txBody>
          <a:bodyPr>
            <a:normAutofit/>
          </a:bodyPr>
          <a:lstStyle/>
          <a:p>
            <a:r>
              <a:rPr lang="en-US" sz="3200" dirty="0" smtClean="0"/>
              <a:t>2016-2017</a:t>
            </a:r>
            <a:endParaRPr lang="en-US" sz="3200"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2775942488"/>
              </p:ext>
            </p:extLst>
          </p:nvPr>
        </p:nvGraphicFramePr>
        <p:xfrm>
          <a:off x="483844" y="2176393"/>
          <a:ext cx="4041775"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110761214"/>
              </p:ext>
            </p:extLst>
          </p:nvPr>
        </p:nvGraphicFramePr>
        <p:xfrm>
          <a:off x="4598504" y="1879668"/>
          <a:ext cx="6877878" cy="46032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2556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solidFill>
                  <a:srgbClr val="C00000"/>
                </a:solidFill>
              </a:rPr>
              <a:t>2016-2017</a:t>
            </a:r>
            <a:endParaRPr lang="en-US" b="1" dirty="0">
              <a:solidFill>
                <a:srgbClr val="C00000"/>
              </a:solidFill>
            </a:endParaRPr>
          </a:p>
        </p:txBody>
      </p:sp>
      <p:sp>
        <p:nvSpPr>
          <p:cNvPr id="9" name="Text Placeholder 8"/>
          <p:cNvSpPr>
            <a:spLocks noGrp="1"/>
          </p:cNvSpPr>
          <p:nvPr>
            <p:ph type="body" idx="1"/>
          </p:nvPr>
        </p:nvSpPr>
        <p:spPr>
          <a:xfrm>
            <a:off x="609600" y="1226345"/>
            <a:ext cx="5386917" cy="639762"/>
          </a:xfrm>
        </p:spPr>
        <p:txBody>
          <a:bodyPr/>
          <a:lstStyle/>
          <a:p>
            <a:r>
              <a:rPr lang="en-US" dirty="0" smtClean="0"/>
              <a:t>               Early Start</a:t>
            </a:r>
            <a:endParaRPr lang="en-US" dirty="0"/>
          </a:p>
        </p:txBody>
      </p:sp>
      <p:graphicFrame>
        <p:nvGraphicFramePr>
          <p:cNvPr id="5" name="Content Placeholder 7"/>
          <p:cNvGraphicFramePr>
            <a:graphicFrameLocks noGrp="1"/>
          </p:cNvGraphicFramePr>
          <p:nvPr>
            <p:ph sz="half" idx="2"/>
            <p:extLst/>
          </p:nvPr>
        </p:nvGraphicFramePr>
        <p:xfrm>
          <a:off x="1981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p:cNvSpPr>
            <a:spLocks noGrp="1"/>
          </p:cNvSpPr>
          <p:nvPr>
            <p:ph type="body" sz="quarter" idx="3"/>
          </p:nvPr>
        </p:nvSpPr>
        <p:spPr>
          <a:xfrm>
            <a:off x="6193367" y="1222067"/>
            <a:ext cx="5389033" cy="639762"/>
          </a:xfrm>
        </p:spPr>
        <p:txBody>
          <a:bodyPr/>
          <a:lstStyle/>
          <a:p>
            <a:r>
              <a:rPr lang="en-US" dirty="0" smtClean="0"/>
              <a:t>                    Adults</a:t>
            </a:r>
            <a:endParaRPr lang="en-US" dirty="0"/>
          </a:p>
        </p:txBody>
      </p:sp>
      <p:graphicFrame>
        <p:nvGraphicFramePr>
          <p:cNvPr id="6" name="Content Placeholder 3"/>
          <p:cNvGraphicFramePr>
            <a:graphicFrameLocks noGrp="1"/>
          </p:cNvGraphicFramePr>
          <p:nvPr>
            <p:ph sz="quarter" idx="4"/>
          </p:nvPr>
        </p:nvGraphicFramePr>
        <p:xfrm>
          <a:off x="6169026"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6324600" y="1981200"/>
          <a:ext cx="4191000" cy="4144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nvPr>
        </p:nvGraphicFramePr>
        <p:xfrm>
          <a:off x="6019800" y="2438400"/>
          <a:ext cx="4419600" cy="3352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258654438"/>
              </p:ext>
            </p:extLst>
          </p:nvPr>
        </p:nvGraphicFramePr>
        <p:xfrm>
          <a:off x="304800" y="1969477"/>
          <a:ext cx="4989444" cy="45329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extLst>
              <p:ext uri="{D42A27DB-BD31-4B8C-83A1-F6EECF244321}">
                <p14:modId xmlns:p14="http://schemas.microsoft.com/office/powerpoint/2010/main" val="2124375329"/>
              </p:ext>
            </p:extLst>
          </p:nvPr>
        </p:nvGraphicFramePr>
        <p:xfrm>
          <a:off x="5618922" y="2199862"/>
          <a:ext cx="5645426" cy="410817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80862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390769"/>
          </a:xfrm>
        </p:spPr>
        <p:txBody>
          <a:bodyPr>
            <a:normAutofit fontScale="90000"/>
          </a:bodyPr>
          <a:lstStyle/>
          <a:p>
            <a:r>
              <a:rPr lang="en-US" sz="8000" dirty="0"/>
              <a:t/>
            </a:r>
            <a:br>
              <a:rPr lang="en-US" sz="8000" dirty="0"/>
            </a:br>
            <a:r>
              <a:rPr lang="en-US" sz="5300" b="1" dirty="0">
                <a:solidFill>
                  <a:srgbClr val="C00000"/>
                </a:solidFill>
              </a:rPr>
              <a:t>Language By Age 2015/16</a:t>
            </a:r>
            <a:r>
              <a:rPr lang="en-US" b="1" dirty="0" smtClean="0">
                <a:solidFill>
                  <a:srgbClr val="C00000"/>
                </a:solidFill>
              </a:rPr>
              <a:t/>
            </a:r>
            <a:br>
              <a:rPr lang="en-US" b="1" dirty="0" smtClean="0">
                <a:solidFill>
                  <a:srgbClr val="C00000"/>
                </a:solidFill>
              </a:rPr>
            </a:b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5305643"/>
              </p:ext>
            </p:extLst>
          </p:nvPr>
        </p:nvGraphicFramePr>
        <p:xfrm>
          <a:off x="539262" y="984738"/>
          <a:ext cx="11277600" cy="56739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1622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948" y="0"/>
            <a:ext cx="8229600" cy="530087"/>
          </a:xfrm>
        </p:spPr>
        <p:txBody>
          <a:bodyPr>
            <a:normAutofit fontScale="90000"/>
          </a:bodyPr>
          <a:lstStyle/>
          <a:p>
            <a:r>
              <a:rPr lang="en-US" sz="8000" dirty="0"/>
              <a:t/>
            </a:r>
            <a:br>
              <a:rPr lang="en-US" sz="8000" dirty="0"/>
            </a:br>
            <a:r>
              <a:rPr lang="en-US" sz="5300" b="1" dirty="0">
                <a:solidFill>
                  <a:srgbClr val="C00000"/>
                </a:solidFill>
              </a:rPr>
              <a:t>Language By Age </a:t>
            </a:r>
            <a:r>
              <a:rPr lang="en-US" sz="5300" b="1" dirty="0" smtClean="0">
                <a:solidFill>
                  <a:srgbClr val="C00000"/>
                </a:solidFill>
              </a:rPr>
              <a:t>2016/17</a:t>
            </a:r>
            <a:r>
              <a:rPr lang="en-US" b="1" dirty="0" smtClean="0">
                <a:solidFill>
                  <a:srgbClr val="C00000"/>
                </a:solidFill>
              </a:rPr>
              <a:t/>
            </a:r>
            <a:br>
              <a:rPr lang="en-US" b="1" dirty="0" smtClean="0">
                <a:solidFill>
                  <a:srgbClr val="C00000"/>
                </a:solidFill>
              </a:rPr>
            </a:b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17039896"/>
              </p:ext>
            </p:extLst>
          </p:nvPr>
        </p:nvGraphicFramePr>
        <p:xfrm>
          <a:off x="609600" y="1126435"/>
          <a:ext cx="10972800" cy="5181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0163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970" y="0"/>
            <a:ext cx="10972800" cy="577239"/>
          </a:xfrm>
        </p:spPr>
        <p:txBody>
          <a:bodyPr>
            <a:normAutofit fontScale="90000"/>
          </a:bodyPr>
          <a:lstStyle/>
          <a:p>
            <a:r>
              <a:rPr lang="en-US" b="1" dirty="0" smtClean="0">
                <a:solidFill>
                  <a:srgbClr val="C00000"/>
                </a:solidFill>
              </a:rPr>
              <a:t>Overall Living At Home</a:t>
            </a: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240487"/>
              </p:ext>
            </p:extLst>
          </p:nvPr>
        </p:nvGraphicFramePr>
        <p:xfrm>
          <a:off x="609600" y="687754"/>
          <a:ext cx="10972800" cy="54384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7485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5639"/>
          </a:xfrm>
        </p:spPr>
        <p:txBody>
          <a:bodyPr>
            <a:normAutofit fontScale="90000"/>
          </a:bodyPr>
          <a:lstStyle/>
          <a:p>
            <a:r>
              <a:rPr lang="en-US" b="1" dirty="0" smtClean="0">
                <a:solidFill>
                  <a:srgbClr val="C00000"/>
                </a:solidFill>
              </a:rPr>
              <a:t>Adults Living Out of Home</a:t>
            </a: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880235"/>
              </p:ext>
            </p:extLst>
          </p:nvPr>
        </p:nvGraphicFramePr>
        <p:xfrm>
          <a:off x="609600" y="836246"/>
          <a:ext cx="10972800" cy="52899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7363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8" y="0"/>
            <a:ext cx="10972800" cy="1143000"/>
          </a:xfrm>
        </p:spPr>
        <p:txBody>
          <a:bodyPr/>
          <a:lstStyle/>
          <a:p>
            <a:r>
              <a:rPr lang="en-US" b="1" dirty="0" smtClean="0">
                <a:solidFill>
                  <a:srgbClr val="C00000"/>
                </a:solidFill>
              </a:rPr>
              <a:t>Living at Home</a:t>
            </a:r>
            <a:endParaRPr lang="en-US" b="1" dirty="0">
              <a:solidFill>
                <a:srgbClr val="C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2601576"/>
              </p:ext>
            </p:extLst>
          </p:nvPr>
        </p:nvGraphicFramePr>
        <p:xfrm>
          <a:off x="596348" y="1007165"/>
          <a:ext cx="10972800" cy="52081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1810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7300" b="1" dirty="0">
                <a:solidFill>
                  <a:srgbClr val="C00000"/>
                </a:solidFill>
              </a:rPr>
              <a:t>Why?</a:t>
            </a:r>
            <a:r>
              <a:rPr lang="en-US" b="1" dirty="0" smtClean="0">
                <a:solidFill>
                  <a:srgbClr val="C00000"/>
                </a:solidFill>
              </a:rPr>
              <a:t/>
            </a:r>
            <a:br>
              <a:rPr lang="en-US" b="1" dirty="0" smtClean="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1981200" y="1371601"/>
            <a:ext cx="8229600" cy="4495801"/>
          </a:xfrm>
        </p:spPr>
        <p:txBody>
          <a:bodyPr>
            <a:normAutofit fontScale="62500" lnSpcReduction="20000"/>
          </a:bodyPr>
          <a:lstStyle/>
          <a:p>
            <a:endParaRPr lang="en-US" sz="3400" b="1" dirty="0"/>
          </a:p>
          <a:p>
            <a:r>
              <a:rPr lang="en-US" sz="3400" b="1" dirty="0"/>
              <a:t>Changes to the Lanterman Act – W &amp; I Code 4519.5 </a:t>
            </a:r>
          </a:p>
          <a:p>
            <a:r>
              <a:rPr lang="en-US" sz="3400" b="1" dirty="0"/>
              <a:t>Changes in the populations in both our community and in the state. </a:t>
            </a:r>
          </a:p>
          <a:p>
            <a:pPr lvl="2"/>
            <a:r>
              <a:rPr lang="en-US" sz="3400" b="1" dirty="0"/>
              <a:t>Diagnosis</a:t>
            </a:r>
          </a:p>
          <a:p>
            <a:pPr lvl="2"/>
            <a:r>
              <a:rPr lang="en-US" sz="3400" b="1" dirty="0"/>
              <a:t>Age</a:t>
            </a:r>
          </a:p>
          <a:p>
            <a:pPr lvl="2"/>
            <a:r>
              <a:rPr lang="en-US" sz="3400" b="1" dirty="0"/>
              <a:t>Ethnicity</a:t>
            </a:r>
          </a:p>
          <a:p>
            <a:pPr lvl="2"/>
            <a:r>
              <a:rPr lang="en-US" sz="3400" b="1" dirty="0"/>
              <a:t>Language</a:t>
            </a:r>
          </a:p>
          <a:p>
            <a:pPr lvl="2"/>
            <a:r>
              <a:rPr lang="en-US" sz="3400" b="1" dirty="0"/>
              <a:t>Residence</a:t>
            </a:r>
          </a:p>
          <a:p>
            <a:r>
              <a:rPr lang="en-US" sz="3400" b="1" dirty="0"/>
              <a:t>Look at current  trends and changes to understand and be responsive to meet both existing and emerging needs</a:t>
            </a:r>
          </a:p>
          <a:p>
            <a:r>
              <a:rPr lang="en-US" sz="3400" b="1" dirty="0"/>
              <a:t>Identify how to meet the needs of our consumers and families in a way that is responsive to diverse cultural and linguistic needs</a:t>
            </a:r>
          </a:p>
          <a:p>
            <a:r>
              <a:rPr lang="en-US" sz="3400" b="1" dirty="0"/>
              <a:t>Share information and hold a discussion with our community about the data and what is needed to reduce any disparities</a:t>
            </a:r>
          </a:p>
          <a:p>
            <a:endParaRPr lang="en-US" dirty="0" smtClean="0"/>
          </a:p>
          <a:p>
            <a:endParaRPr lang="en-US" dirty="0"/>
          </a:p>
        </p:txBody>
      </p:sp>
    </p:spTree>
    <p:extLst>
      <p:ext uri="{BB962C8B-B14F-4D97-AF65-F5344CB8AC3E}">
        <p14:creationId xmlns:p14="http://schemas.microsoft.com/office/powerpoint/2010/main" val="613764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076563566"/>
              </p:ext>
            </p:extLst>
          </p:nvPr>
        </p:nvGraphicFramePr>
        <p:xfrm>
          <a:off x="333487" y="129092"/>
          <a:ext cx="11317045" cy="6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8824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819279170"/>
              </p:ext>
            </p:extLst>
          </p:nvPr>
        </p:nvGraphicFramePr>
        <p:xfrm>
          <a:off x="437322" y="371061"/>
          <a:ext cx="11251095" cy="58442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297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07" y="1"/>
            <a:ext cx="10515600" cy="789354"/>
          </a:xfrm>
        </p:spPr>
        <p:txBody>
          <a:bodyPr/>
          <a:lstStyle/>
          <a:p>
            <a:pPr algn="ctr"/>
            <a:r>
              <a:rPr lang="en-US" b="1" dirty="0" smtClean="0">
                <a:solidFill>
                  <a:srgbClr val="C00000"/>
                </a:solidFill>
              </a:rPr>
              <a:t>Under 3 Expenditures</a:t>
            </a:r>
            <a:endParaRPr lang="en-US" b="1" dirty="0">
              <a:solidFill>
                <a:srgbClr val="C00000"/>
              </a:solidFill>
            </a:endParaRPr>
          </a:p>
        </p:txBody>
      </p:sp>
      <p:graphicFrame>
        <p:nvGraphicFramePr>
          <p:cNvPr id="4" name="Chart 3"/>
          <p:cNvGraphicFramePr>
            <a:graphicFrameLocks/>
          </p:cNvGraphicFramePr>
          <p:nvPr>
            <p:extLst>
              <p:ext uri="{D42A27DB-BD31-4B8C-83A1-F6EECF244321}">
                <p14:modId xmlns:p14="http://schemas.microsoft.com/office/powerpoint/2010/main" val="180309573"/>
              </p:ext>
            </p:extLst>
          </p:nvPr>
        </p:nvGraphicFramePr>
        <p:xfrm>
          <a:off x="490331" y="711200"/>
          <a:ext cx="10707756" cy="58088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9817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646" y="68140"/>
            <a:ext cx="10515600" cy="736845"/>
          </a:xfrm>
        </p:spPr>
        <p:txBody>
          <a:bodyPr/>
          <a:lstStyle/>
          <a:p>
            <a:pPr algn="ctr"/>
            <a:r>
              <a:rPr lang="en-US" b="1" dirty="0" smtClean="0">
                <a:solidFill>
                  <a:srgbClr val="C00000"/>
                </a:solidFill>
              </a:rPr>
              <a:t>Ages 22 and UP Expenditures</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6844308"/>
              </p:ext>
            </p:extLst>
          </p:nvPr>
        </p:nvGraphicFramePr>
        <p:xfrm>
          <a:off x="838200" y="804986"/>
          <a:ext cx="10515600" cy="5675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0831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939" y="0"/>
            <a:ext cx="10515600" cy="672123"/>
          </a:xfrm>
        </p:spPr>
        <p:txBody>
          <a:bodyPr>
            <a:normAutofit fontScale="90000"/>
          </a:bodyPr>
          <a:lstStyle/>
          <a:p>
            <a:r>
              <a:rPr lang="en-US" b="1" dirty="0" smtClean="0">
                <a:solidFill>
                  <a:srgbClr val="C00000"/>
                </a:solidFill>
              </a:rPr>
              <a:t>2016-2017 Expenditures By Ethnicity and Age</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8971628"/>
              </p:ext>
            </p:extLst>
          </p:nvPr>
        </p:nvGraphicFramePr>
        <p:xfrm>
          <a:off x="838200" y="672123"/>
          <a:ext cx="10515600" cy="5688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0858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6167"/>
          </a:xfrm>
        </p:spPr>
        <p:txBody>
          <a:bodyPr>
            <a:normAutofit fontScale="90000"/>
          </a:bodyPr>
          <a:lstStyle/>
          <a:p>
            <a:pPr algn="ctr"/>
            <a:r>
              <a:rPr lang="en-US" b="1" dirty="0" smtClean="0">
                <a:solidFill>
                  <a:srgbClr val="C00000"/>
                </a:solidFill>
              </a:rPr>
              <a:t>Expenditure By Age </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0900785"/>
              </p:ext>
            </p:extLst>
          </p:nvPr>
        </p:nvGraphicFramePr>
        <p:xfrm>
          <a:off x="838200" y="961292"/>
          <a:ext cx="10515600" cy="5215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5563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123" y="91587"/>
            <a:ext cx="10515600" cy="721213"/>
          </a:xfrm>
        </p:spPr>
        <p:txBody>
          <a:bodyPr/>
          <a:lstStyle/>
          <a:p>
            <a:pPr algn="ctr"/>
            <a:r>
              <a:rPr lang="en-US" b="1" dirty="0" smtClean="0">
                <a:solidFill>
                  <a:srgbClr val="C00000"/>
                </a:solidFill>
              </a:rPr>
              <a:t>Comparison In and Out</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0393153"/>
              </p:ext>
            </p:extLst>
          </p:nvPr>
        </p:nvGraphicFramePr>
        <p:xfrm>
          <a:off x="453292" y="742462"/>
          <a:ext cx="10900508" cy="5883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1486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704" y="192848"/>
            <a:ext cx="10515600" cy="801066"/>
          </a:xfrm>
          <a:noFill/>
        </p:spPr>
        <p:txBody>
          <a:bodyPr/>
          <a:lstStyle/>
          <a:p>
            <a:pPr algn="ctr"/>
            <a:r>
              <a:rPr lang="en-US" b="1" dirty="0" smtClean="0">
                <a:solidFill>
                  <a:srgbClr val="C00000"/>
                </a:solidFill>
              </a:rPr>
              <a:t>Under 3 by Language</a:t>
            </a:r>
            <a:endParaRPr lang="en-US" b="1" dirty="0">
              <a:solidFill>
                <a:srgbClr val="C00000"/>
              </a:solidFill>
            </a:endParaRPr>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2063931060"/>
              </p:ext>
            </p:extLst>
          </p:nvPr>
        </p:nvGraphicFramePr>
        <p:xfrm>
          <a:off x="473336" y="993914"/>
          <a:ext cx="11338560" cy="5611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3355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684" y="149972"/>
            <a:ext cx="10515600" cy="613821"/>
          </a:xfrm>
        </p:spPr>
        <p:txBody>
          <a:bodyPr>
            <a:normAutofit fontScale="90000"/>
          </a:bodyPr>
          <a:lstStyle/>
          <a:p>
            <a:pPr algn="ctr"/>
            <a:r>
              <a:rPr lang="en-US" b="1" dirty="0" smtClean="0">
                <a:solidFill>
                  <a:srgbClr val="C00000"/>
                </a:solidFill>
              </a:rPr>
              <a:t>POS By Ethnicity and Residence Adults</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566519"/>
              </p:ext>
            </p:extLst>
          </p:nvPr>
        </p:nvGraphicFramePr>
        <p:xfrm>
          <a:off x="408791" y="763793"/>
          <a:ext cx="11187953" cy="56907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0384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69" y="128458"/>
            <a:ext cx="10515600" cy="764428"/>
          </a:xfrm>
        </p:spPr>
        <p:txBody>
          <a:bodyPr/>
          <a:lstStyle/>
          <a:p>
            <a:pPr algn="ctr"/>
            <a:r>
              <a:rPr lang="en-US" b="1" dirty="0" smtClean="0">
                <a:solidFill>
                  <a:srgbClr val="C00000"/>
                </a:solidFill>
              </a:rPr>
              <a:t>All Ages Expenditure by Language</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3109574"/>
              </p:ext>
            </p:extLst>
          </p:nvPr>
        </p:nvGraphicFramePr>
        <p:xfrm>
          <a:off x="451821" y="785308"/>
          <a:ext cx="11392348" cy="56585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2751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noAutofit/>
          </a:bodyPr>
          <a:lstStyle/>
          <a:p>
            <a:pPr algn="ctr"/>
            <a:r>
              <a:rPr lang="en-US" sz="6000" b="1" dirty="0">
                <a:solidFill>
                  <a:srgbClr val="C00000"/>
                </a:solidFill>
              </a:rPr>
              <a:t>Compilation Of Data</a:t>
            </a:r>
          </a:p>
        </p:txBody>
      </p:sp>
      <p:sp>
        <p:nvSpPr>
          <p:cNvPr id="3" name="Content Placeholder 2"/>
          <p:cNvSpPr>
            <a:spLocks noGrp="1"/>
          </p:cNvSpPr>
          <p:nvPr>
            <p:ph idx="1"/>
          </p:nvPr>
        </p:nvSpPr>
        <p:spPr>
          <a:xfrm>
            <a:off x="887896" y="1219200"/>
            <a:ext cx="10363200" cy="5105400"/>
          </a:xfrm>
        </p:spPr>
        <p:txBody>
          <a:bodyPr>
            <a:normAutofit fontScale="25000" lnSpcReduction="20000"/>
          </a:bodyPr>
          <a:lstStyle/>
          <a:p>
            <a:pPr>
              <a:buNone/>
            </a:pPr>
            <a:r>
              <a:rPr lang="en-US" sz="8000" dirty="0"/>
              <a:t>	</a:t>
            </a:r>
            <a:endParaRPr lang="en-US" sz="8000" dirty="0" smtClean="0"/>
          </a:p>
          <a:p>
            <a:pPr>
              <a:buNone/>
            </a:pPr>
            <a:r>
              <a:rPr lang="en-US" sz="8000" b="1" dirty="0" smtClean="0"/>
              <a:t>The </a:t>
            </a:r>
            <a:r>
              <a:rPr lang="en-US" sz="8000" b="1" dirty="0"/>
              <a:t>department and the regional centers shall annually collaborate to compile data in a uniform manner relating to purchase of service authorization, utilization, and expenditure by each regional center with respect to all of the following: </a:t>
            </a:r>
          </a:p>
          <a:p>
            <a:pPr>
              <a:buNone/>
            </a:pPr>
            <a:r>
              <a:rPr lang="en-US" sz="8000" b="1" dirty="0"/>
              <a:t>	Age of consumer in the following categories:</a:t>
            </a:r>
          </a:p>
          <a:p>
            <a:pPr>
              <a:buNone/>
            </a:pPr>
            <a:r>
              <a:rPr lang="en-US" sz="8000" b="1" dirty="0"/>
              <a:t>		Birth to age two, inclusive. </a:t>
            </a:r>
          </a:p>
          <a:p>
            <a:pPr>
              <a:buNone/>
            </a:pPr>
            <a:r>
              <a:rPr lang="en-US" sz="8000" b="1" dirty="0"/>
              <a:t>		Three to 21, inclusive. </a:t>
            </a:r>
          </a:p>
          <a:p>
            <a:pPr>
              <a:buNone/>
            </a:pPr>
            <a:r>
              <a:rPr lang="en-US" sz="8000" b="1" dirty="0"/>
              <a:t>		Twenty–two and older. </a:t>
            </a:r>
          </a:p>
          <a:p>
            <a:pPr>
              <a:buNone/>
            </a:pPr>
            <a:r>
              <a:rPr lang="en-US" sz="8000" b="1" dirty="0"/>
              <a:t>	Race or ethnicity of the consumer. </a:t>
            </a:r>
          </a:p>
          <a:p>
            <a:pPr>
              <a:buNone/>
            </a:pPr>
            <a:r>
              <a:rPr lang="en-US" sz="8000" b="1" dirty="0"/>
              <a:t>	Primary language</a:t>
            </a:r>
          </a:p>
          <a:p>
            <a:pPr>
              <a:buNone/>
            </a:pPr>
            <a:r>
              <a:rPr lang="en-US" sz="8000" b="1" dirty="0"/>
              <a:t>	Disability detail and if applicable, a category specifying that the disability is unknown. </a:t>
            </a:r>
          </a:p>
          <a:p>
            <a:pPr>
              <a:buNone/>
            </a:pPr>
            <a:r>
              <a:rPr lang="en-US" sz="8000" b="1" dirty="0"/>
              <a:t>	Residence type, subcategorized by age, race or ethnicity, and primary language. </a:t>
            </a:r>
          </a:p>
          <a:p>
            <a:pPr>
              <a:buNone/>
            </a:pPr>
            <a:r>
              <a:rPr lang="en-US" sz="8000" b="1" dirty="0"/>
              <a:t>	Data reported shall also include the number and percentage of individuals, categorized by age, race or ethnicity, and disability, and by residence type, who have been determined to be eligible for regional center services but are not receiving purchase of service funds. </a:t>
            </a:r>
          </a:p>
          <a:p>
            <a:endParaRPr lang="en-US" sz="5600" b="1" dirty="0"/>
          </a:p>
          <a:p>
            <a:endParaRPr lang="en-US" sz="5600" dirty="0"/>
          </a:p>
        </p:txBody>
      </p:sp>
    </p:spTree>
    <p:extLst>
      <p:ext uri="{BB962C8B-B14F-4D97-AF65-F5344CB8AC3E}">
        <p14:creationId xmlns:p14="http://schemas.microsoft.com/office/powerpoint/2010/main" val="4151196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191" y="0"/>
            <a:ext cx="10515600" cy="1325563"/>
          </a:xfrm>
        </p:spPr>
        <p:txBody>
          <a:bodyPr/>
          <a:lstStyle/>
          <a:p>
            <a:pPr algn="ctr"/>
            <a:r>
              <a:rPr lang="en-US" b="1" dirty="0" smtClean="0">
                <a:solidFill>
                  <a:srgbClr val="C00000"/>
                </a:solidFill>
              </a:rPr>
              <a:t>Expenditures by Language and Living Arrangement</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2392821"/>
              </p:ext>
            </p:extLst>
          </p:nvPr>
        </p:nvGraphicFramePr>
        <p:xfrm>
          <a:off x="397565" y="1325562"/>
          <a:ext cx="11330609" cy="5101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276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84" y="1"/>
            <a:ext cx="10515600" cy="687754"/>
          </a:xfrm>
        </p:spPr>
        <p:txBody>
          <a:bodyPr>
            <a:normAutofit fontScale="90000"/>
          </a:bodyPr>
          <a:lstStyle/>
          <a:p>
            <a:pPr algn="ctr"/>
            <a:r>
              <a:rPr lang="en-US" b="1" dirty="0" smtClean="0">
                <a:solidFill>
                  <a:srgbClr val="C00000"/>
                </a:solidFill>
              </a:rPr>
              <a:t>Utilization</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9207654"/>
              </p:ext>
            </p:extLst>
          </p:nvPr>
        </p:nvGraphicFramePr>
        <p:xfrm>
          <a:off x="500185" y="883138"/>
          <a:ext cx="10853615" cy="5293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83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By Diagnosis</a:t>
            </a:r>
            <a:endParaRPr lang="en-US" b="1" dirty="0">
              <a:solidFill>
                <a:srgbClr val="C00000"/>
              </a:solidFill>
            </a:endParaRPr>
          </a:p>
        </p:txBody>
      </p:sp>
      <p:pic>
        <p:nvPicPr>
          <p:cNvPr id="4"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2761" y="1825625"/>
            <a:ext cx="2486478" cy="4351338"/>
          </a:xfrm>
        </p:spPr>
      </p:pic>
    </p:spTree>
    <p:extLst>
      <p:ext uri="{BB962C8B-B14F-4D97-AF65-F5344CB8AC3E}">
        <p14:creationId xmlns:p14="http://schemas.microsoft.com/office/powerpoint/2010/main" val="3226873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85" y="130664"/>
            <a:ext cx="10515600" cy="689951"/>
          </a:xfrm>
        </p:spPr>
        <p:txBody>
          <a:bodyPr>
            <a:normAutofit fontScale="90000"/>
          </a:bodyPr>
          <a:lstStyle/>
          <a:p>
            <a:pPr algn="ctr"/>
            <a:r>
              <a:rPr lang="en-US" b="1" dirty="0" smtClean="0">
                <a:solidFill>
                  <a:srgbClr val="C00000"/>
                </a:solidFill>
              </a:rPr>
              <a:t>Expenditure by Diagnosis</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3871844"/>
              </p:ext>
            </p:extLst>
          </p:nvPr>
        </p:nvGraphicFramePr>
        <p:xfrm>
          <a:off x="838200" y="890954"/>
          <a:ext cx="10515600" cy="5456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86143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05583"/>
          </a:xfrm>
        </p:spPr>
        <p:txBody>
          <a:bodyPr/>
          <a:lstStyle/>
          <a:p>
            <a:pPr algn="ctr"/>
            <a:r>
              <a:rPr lang="en-US" b="1" dirty="0" smtClean="0">
                <a:solidFill>
                  <a:srgbClr val="C00000"/>
                </a:solidFill>
              </a:rPr>
              <a:t>Year to Year Expenditures By Diagnosis</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969926"/>
              </p:ext>
            </p:extLst>
          </p:nvPr>
        </p:nvGraphicFramePr>
        <p:xfrm>
          <a:off x="375138" y="705583"/>
          <a:ext cx="10978662" cy="5804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3000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554162"/>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0" y="2148681"/>
            <a:ext cx="4572000" cy="3429000"/>
          </a:xfrm>
          <a:ln>
            <a:solidFill>
              <a:schemeClr val="accent5">
                <a:lumMod val="60000"/>
                <a:lumOff val="40000"/>
              </a:schemeClr>
            </a:solidFill>
          </a:ln>
        </p:spPr>
      </p:pic>
      <p:sp>
        <p:nvSpPr>
          <p:cNvPr id="3" name="TextBox 2"/>
          <p:cNvSpPr txBox="1"/>
          <p:nvPr/>
        </p:nvSpPr>
        <p:spPr>
          <a:xfrm>
            <a:off x="1232452" y="675861"/>
            <a:ext cx="9780105" cy="584775"/>
          </a:xfrm>
          <a:prstGeom prst="rect">
            <a:avLst/>
          </a:prstGeom>
          <a:noFill/>
        </p:spPr>
        <p:txBody>
          <a:bodyPr wrap="square" rtlCol="0">
            <a:spAutoFit/>
          </a:bodyPr>
          <a:lstStyle/>
          <a:p>
            <a:pPr algn="ctr"/>
            <a:r>
              <a:rPr lang="en-US" sz="3200" b="1" dirty="0" smtClean="0">
                <a:solidFill>
                  <a:srgbClr val="C00000"/>
                </a:solidFill>
              </a:rPr>
              <a:t>Insurance Related Purchases</a:t>
            </a:r>
            <a:endParaRPr lang="en-US" sz="3200" b="1" dirty="0">
              <a:solidFill>
                <a:srgbClr val="C00000"/>
              </a:solidFill>
            </a:endParaRPr>
          </a:p>
        </p:txBody>
      </p:sp>
    </p:spTree>
    <p:extLst>
      <p:ext uri="{BB962C8B-B14F-4D97-AF65-F5344CB8AC3E}">
        <p14:creationId xmlns:p14="http://schemas.microsoft.com/office/powerpoint/2010/main" val="3551496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1552"/>
          </a:xfrm>
        </p:spPr>
        <p:txBody>
          <a:bodyPr/>
          <a:lstStyle/>
          <a:p>
            <a:r>
              <a:rPr lang="en-US" b="1" dirty="0" smtClean="0">
                <a:solidFill>
                  <a:srgbClr val="C00000"/>
                </a:solidFill>
              </a:rPr>
              <a:t>Insurance Expenses By Diagnosis in 2017</a:t>
            </a:r>
            <a:endParaRPr lang="en-US" b="1" dirty="0">
              <a:solidFill>
                <a:srgbClr val="C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45963111"/>
              </p:ext>
            </p:extLst>
          </p:nvPr>
        </p:nvGraphicFramePr>
        <p:xfrm>
          <a:off x="490330" y="1099930"/>
          <a:ext cx="10863470" cy="53141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1212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Year to Year Insurance Related Expenses by Ethnicity</a:t>
            </a: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1896253"/>
              </p:ext>
            </p:extLst>
          </p:nvPr>
        </p:nvGraphicFramePr>
        <p:xfrm>
          <a:off x="838200" y="1602154"/>
          <a:ext cx="10515600" cy="45748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3835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Individuals with No POS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These individuals receive RCEB case management services but during the FY 2016/2017, there were no purchase of services authorized.</a:t>
            </a:r>
          </a:p>
        </p:txBody>
      </p:sp>
    </p:spTree>
    <p:extLst>
      <p:ext uri="{BB962C8B-B14F-4D97-AF65-F5344CB8AC3E}">
        <p14:creationId xmlns:p14="http://schemas.microsoft.com/office/powerpoint/2010/main" val="622213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No POS by Ethnicity</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1211962"/>
              </p:ext>
            </p:extLst>
          </p:nvPr>
        </p:nvGraphicFramePr>
        <p:xfrm>
          <a:off x="609600" y="1305170"/>
          <a:ext cx="10972800" cy="48209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1708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C00000"/>
                </a:solidFill>
              </a:rPr>
              <a:t>Posting of Data</a:t>
            </a:r>
          </a:p>
        </p:txBody>
      </p:sp>
      <p:sp>
        <p:nvSpPr>
          <p:cNvPr id="3" name="Content Placeholder 2"/>
          <p:cNvSpPr>
            <a:spLocks noGrp="1"/>
          </p:cNvSpPr>
          <p:nvPr>
            <p:ph idx="1"/>
          </p:nvPr>
        </p:nvSpPr>
        <p:spPr/>
        <p:txBody>
          <a:bodyPr>
            <a:normAutofit/>
          </a:bodyPr>
          <a:lstStyle/>
          <a:p>
            <a:r>
              <a:rPr lang="en-US" sz="2800" dirty="0"/>
              <a:t>Each regional center will annually post data by December 31 .Each regional center shall maintain all previous years’ data on its Internet Web site. </a:t>
            </a:r>
          </a:p>
          <a:p>
            <a:r>
              <a:rPr lang="en-US" sz="2800" dirty="0"/>
              <a:t>The Department of Developmental Services (DDS) shall annually post this information by December 31. The department shall maintain all previous years’ data on its Internet Web site. The department shall also post notice of any regional center stakeholder meetings on its Internet Web site. </a:t>
            </a:r>
          </a:p>
        </p:txBody>
      </p:sp>
    </p:spTree>
    <p:extLst>
      <p:ext uri="{BB962C8B-B14F-4D97-AF65-F5344CB8AC3E}">
        <p14:creationId xmlns:p14="http://schemas.microsoft.com/office/powerpoint/2010/main" val="4257181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No POS By Ethnicity Year to Year</a:t>
            </a: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99130"/>
              </p:ext>
            </p:extLst>
          </p:nvPr>
        </p:nvGraphicFramePr>
        <p:xfrm>
          <a:off x="609600" y="1266092"/>
          <a:ext cx="10972800" cy="48600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0965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No Purchase of Service by Language</a:t>
            </a: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25316615"/>
              </p:ext>
            </p:extLst>
          </p:nvPr>
        </p:nvGraphicFramePr>
        <p:xfrm>
          <a:off x="838200" y="1344246"/>
          <a:ext cx="10515600" cy="48327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9731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No POS By Language Adults Year to Year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9233181"/>
              </p:ext>
            </p:extLst>
          </p:nvPr>
        </p:nvGraphicFramePr>
        <p:xfrm>
          <a:off x="838200" y="1398954"/>
          <a:ext cx="10515600" cy="47780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0444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98769"/>
          </a:xfrm>
        </p:spPr>
        <p:txBody>
          <a:bodyPr/>
          <a:lstStyle/>
          <a:p>
            <a:pPr algn="ctr"/>
            <a:r>
              <a:rPr lang="en-US" b="1" dirty="0" smtClean="0">
                <a:solidFill>
                  <a:srgbClr val="C00000"/>
                </a:solidFill>
              </a:rPr>
              <a:t>No Purchase of Service by Diagnosis</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616655"/>
              </p:ext>
            </p:extLst>
          </p:nvPr>
        </p:nvGraphicFramePr>
        <p:xfrm>
          <a:off x="838200" y="898770"/>
          <a:ext cx="10515600" cy="5541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90956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2015/16 Expenditures By Diagnosis</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0286191"/>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00850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b="1" dirty="0" smtClean="0">
                <a:solidFill>
                  <a:srgbClr val="C00000"/>
                </a:solidFill>
              </a:rPr>
              <a:t>Summary</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The data only reflects the authorization outcomes of IPP/IFSP meetings. It doesn’t show what other resources were utilized including education, employment, insurance, and Medi-Cal.</a:t>
            </a:r>
          </a:p>
          <a:p>
            <a:r>
              <a:rPr lang="en-US" dirty="0" smtClean="0"/>
              <a:t>The data doesn’t tell us about unmet needs</a:t>
            </a:r>
          </a:p>
          <a:p>
            <a:r>
              <a:rPr lang="en-US" dirty="0" smtClean="0"/>
              <a:t>We do know there are limited resources in certain geographic areas as well as limited resources with certain linguistic/cultural capacities</a:t>
            </a:r>
          </a:p>
          <a:p>
            <a:r>
              <a:rPr lang="en-US" dirty="0" smtClean="0"/>
              <a:t>Data raises many more questions that need exploration. </a:t>
            </a:r>
          </a:p>
          <a:p>
            <a:endParaRPr lang="en-US" dirty="0"/>
          </a:p>
        </p:txBody>
      </p:sp>
    </p:spTree>
    <p:extLst>
      <p:ext uri="{BB962C8B-B14F-4D97-AF65-F5344CB8AC3E}">
        <p14:creationId xmlns:p14="http://schemas.microsoft.com/office/powerpoint/2010/main" val="2464918252"/>
      </p:ext>
    </p:extLst>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Summary</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Age and Living Arrangement Have the Largest Impact on Expenditures</a:t>
            </a:r>
          </a:p>
          <a:p>
            <a:r>
              <a:rPr lang="en-US" dirty="0" smtClean="0"/>
              <a:t>Our population is ethnically somewhat different from the Alameda and Contra Costa census data however we need to explore why this is and look at specific age demographics in our counties.  Who are we not reaching and why?</a:t>
            </a:r>
          </a:p>
          <a:p>
            <a:r>
              <a:rPr lang="en-US" dirty="0" smtClean="0"/>
              <a:t>The ethnic diversity of our younger consumers is much greater than for older consumers.</a:t>
            </a:r>
            <a:endParaRPr lang="en-US" dirty="0"/>
          </a:p>
        </p:txBody>
      </p:sp>
    </p:spTree>
    <p:extLst>
      <p:ext uri="{BB962C8B-B14F-4D97-AF65-F5344CB8AC3E}">
        <p14:creationId xmlns:p14="http://schemas.microsoft.com/office/powerpoint/2010/main" val="34000410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Summary</a:t>
            </a:r>
            <a:endParaRPr lang="en-US" b="1" dirty="0">
              <a:solidFill>
                <a:srgbClr val="C00000"/>
              </a:solidFill>
            </a:endParaRPr>
          </a:p>
        </p:txBody>
      </p:sp>
      <p:sp>
        <p:nvSpPr>
          <p:cNvPr id="3" name="Content Placeholder 2"/>
          <p:cNvSpPr>
            <a:spLocks noGrp="1"/>
          </p:cNvSpPr>
          <p:nvPr>
            <p:ph idx="1"/>
          </p:nvPr>
        </p:nvSpPr>
        <p:spPr/>
        <p:txBody>
          <a:bodyPr/>
          <a:lstStyle/>
          <a:p>
            <a:pPr>
              <a:buNone/>
            </a:pPr>
            <a:r>
              <a:rPr lang="en-US" dirty="0" smtClean="0"/>
              <a:t> 	Our data doesn’t provide information on family socioeconomic or educational status. </a:t>
            </a:r>
          </a:p>
          <a:p>
            <a:pPr>
              <a:buNone/>
            </a:pPr>
            <a:r>
              <a:rPr lang="en-US" dirty="0" smtClean="0"/>
              <a:t>	Poverty , parents working multiple jobs, frequent moves can all impact the ability to access services.</a:t>
            </a:r>
          </a:p>
          <a:p>
            <a:pPr>
              <a:buNone/>
            </a:pPr>
            <a:r>
              <a:rPr lang="en-US" dirty="0" smtClean="0"/>
              <a:t>	</a:t>
            </a:r>
            <a:endParaRPr lang="en-US" dirty="0"/>
          </a:p>
        </p:txBody>
      </p:sp>
    </p:spTree>
    <p:extLst>
      <p:ext uri="{BB962C8B-B14F-4D97-AF65-F5344CB8AC3E}">
        <p14:creationId xmlns:p14="http://schemas.microsoft.com/office/powerpoint/2010/main" val="2139385030"/>
      </p:ext>
    </p:extLst>
  </p:cSld>
  <p:clrMapOvr>
    <a:masterClrMapping/>
  </p:clrMapOvr>
  <p:transition>
    <p:cut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Ongoing Efforts</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Utilization of  one delegate agency to insure the availability of bilingual case managers to serve individuals who are monolingual in Spanish</a:t>
            </a:r>
          </a:p>
          <a:p>
            <a:r>
              <a:rPr lang="en-US" dirty="0" smtClean="0"/>
              <a:t>RCEB employs staff who are bilingual in many languages including, Cantonese, Vietnamese, mandarin Spanish, Farsi, ASL. And others</a:t>
            </a:r>
          </a:p>
          <a:p>
            <a:r>
              <a:rPr lang="en-US" dirty="0" smtClean="0"/>
              <a:t>Support of Multicultural and Bilingual events in the community for family support and education</a:t>
            </a:r>
          </a:p>
          <a:p>
            <a:r>
              <a:rPr lang="en-US" dirty="0" smtClean="0"/>
              <a:t>RCEB ‘s performance contract has historically contained optional local public policy objectives to support family conferences that support our culturally diverse community</a:t>
            </a:r>
          </a:p>
          <a:p>
            <a:endParaRPr lang="en-US" dirty="0" smtClean="0"/>
          </a:p>
          <a:p>
            <a:endParaRPr lang="en-US" dirty="0"/>
          </a:p>
        </p:txBody>
      </p:sp>
    </p:spTree>
    <p:extLst>
      <p:ext uri="{BB962C8B-B14F-4D97-AF65-F5344CB8AC3E}">
        <p14:creationId xmlns:p14="http://schemas.microsoft.com/office/powerpoint/2010/main" val="29871091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rgbClr val="C00000"/>
                </a:solidFill>
              </a:rPr>
              <a:t>Steps Taken</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sz="4000" dirty="0"/>
              <a:t>Diversity and Equity Committee established by the Board</a:t>
            </a:r>
          </a:p>
          <a:p>
            <a:pPr lvl="5">
              <a:buNone/>
            </a:pPr>
            <a:r>
              <a:rPr lang="en-US" sz="2800" dirty="0">
                <a:latin typeface="Times New Roman" pitchFamily="18" charset="0"/>
                <a:cs typeface="Times New Roman" pitchFamily="18" charset="0"/>
              </a:rPr>
              <a:t>Meets Monthly</a:t>
            </a:r>
          </a:p>
          <a:p>
            <a:pPr lvl="5">
              <a:buNone/>
            </a:pPr>
            <a:r>
              <a:rPr lang="en-US" sz="2800" dirty="0">
                <a:latin typeface="Times New Roman" pitchFamily="18" charset="0"/>
                <a:cs typeface="Times New Roman" pitchFamily="18" charset="0"/>
              </a:rPr>
              <a:t>Subcommittees</a:t>
            </a:r>
          </a:p>
          <a:p>
            <a:pPr lvl="5">
              <a:buNone/>
            </a:pPr>
            <a:r>
              <a:rPr lang="en-US" sz="2800" dirty="0">
                <a:latin typeface="Times New Roman" pitchFamily="18" charset="0"/>
                <a:cs typeface="Times New Roman" pitchFamily="18" charset="0"/>
              </a:rPr>
              <a:t>		Web Design</a:t>
            </a:r>
          </a:p>
          <a:p>
            <a:pPr lvl="5">
              <a:buNone/>
            </a:pPr>
            <a:r>
              <a:rPr lang="en-US" sz="2800" dirty="0">
                <a:latin typeface="Times New Roman" pitchFamily="18" charset="0"/>
                <a:cs typeface="Times New Roman" pitchFamily="18" charset="0"/>
              </a:rPr>
              <a:t>		Support Groups</a:t>
            </a:r>
          </a:p>
          <a:p>
            <a:pPr lvl="5">
              <a:buNone/>
            </a:pPr>
            <a:r>
              <a:rPr lang="en-US" sz="2800" dirty="0">
                <a:latin typeface="Times New Roman" pitchFamily="18" charset="0"/>
                <a:cs typeface="Times New Roman" pitchFamily="18" charset="0"/>
              </a:rPr>
              <a:t>		Training Needs</a:t>
            </a:r>
          </a:p>
          <a:p>
            <a:pPr lvl="5">
              <a:buNone/>
            </a:pPr>
            <a:r>
              <a:rPr lang="en-US" sz="4800" dirty="0">
                <a:latin typeface="Times New Roman" pitchFamily="18" charset="0"/>
                <a:cs typeface="Times New Roman" pitchFamily="18" charset="0"/>
              </a:rPr>
              <a:t>	</a:t>
            </a:r>
          </a:p>
          <a:p>
            <a:pPr lvl="5">
              <a:buNone/>
            </a:pPr>
            <a:r>
              <a:rPr lang="en-US" dirty="0" smtClean="0"/>
              <a:t>	</a:t>
            </a:r>
          </a:p>
        </p:txBody>
      </p:sp>
    </p:spTree>
    <p:extLst>
      <p:ext uri="{BB962C8B-B14F-4D97-AF65-F5344CB8AC3E}">
        <p14:creationId xmlns:p14="http://schemas.microsoft.com/office/powerpoint/2010/main" val="3493743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C00000"/>
                </a:solidFill>
              </a:rPr>
              <a:t>Public Meetings</a:t>
            </a:r>
          </a:p>
        </p:txBody>
      </p:sp>
      <p:sp>
        <p:nvSpPr>
          <p:cNvPr id="3" name="Content Placeholder 2"/>
          <p:cNvSpPr>
            <a:spLocks noGrp="1"/>
          </p:cNvSpPr>
          <p:nvPr>
            <p:ph idx="1"/>
          </p:nvPr>
        </p:nvSpPr>
        <p:spPr>
          <a:xfrm>
            <a:off x="1981200" y="1600200"/>
            <a:ext cx="8229600" cy="4724400"/>
          </a:xfrm>
        </p:spPr>
        <p:txBody>
          <a:bodyPr>
            <a:noAutofit/>
          </a:bodyPr>
          <a:lstStyle/>
          <a:p>
            <a:r>
              <a:rPr lang="en-US" sz="1800" b="1" dirty="0"/>
              <a:t>Each regional center shall meet with stakeholders in one or more public meetings regarding the data within three months of compiling the data .</a:t>
            </a:r>
          </a:p>
          <a:p>
            <a:r>
              <a:rPr lang="en-US" sz="1800" b="1" dirty="0"/>
              <a:t>Meetings shall be held separate from any Board Meetings . Participants of these meetings shall be provided with the data and any associated information.</a:t>
            </a:r>
          </a:p>
          <a:p>
            <a:r>
              <a:rPr lang="en-US" sz="1800" b="1" dirty="0"/>
              <a:t> A discussion of the data and the associated information shall be conducted in a manner that is culturally and linguistically appropriate for that community, including providing alternative communication services. </a:t>
            </a:r>
          </a:p>
          <a:p>
            <a:r>
              <a:rPr lang="en-US" sz="1800" b="1" dirty="0"/>
              <a:t>Regional centers shall inform the department of the scheduling of those public meetings 30 days prior to the meeting. Notice of the meetings shall also be posted on the regional center’s Internet Web site 30 days prior to the meeting and shall be sent to individual stakeholders and groups representing underserved communities in a timely manner. </a:t>
            </a:r>
          </a:p>
          <a:p>
            <a:r>
              <a:rPr lang="en-US" sz="1800" b="1" dirty="0"/>
              <a:t>Each regional center shall consider the language needs of the community and shall schedule the meetings at times and locations designed to result in a high turnout by the public and underserved communities. </a:t>
            </a:r>
          </a:p>
        </p:txBody>
      </p:sp>
    </p:spTree>
    <p:extLst>
      <p:ext uri="{BB962C8B-B14F-4D97-AF65-F5344CB8AC3E}">
        <p14:creationId xmlns:p14="http://schemas.microsoft.com/office/powerpoint/2010/main" val="2514701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ABX2-1 Funding</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Projects </a:t>
            </a:r>
            <a:r>
              <a:rPr lang="en-US" dirty="0"/>
              <a:t>to address identified issues</a:t>
            </a:r>
            <a:r>
              <a:rPr lang="en-US" dirty="0" smtClean="0"/>
              <a:t>:</a:t>
            </a:r>
          </a:p>
          <a:p>
            <a:pPr lvl="2">
              <a:buNone/>
            </a:pPr>
            <a:r>
              <a:rPr lang="en-US" sz="2000" b="1" dirty="0">
                <a:cs typeface="Times New Roman" pitchFamily="18" charset="0"/>
              </a:rPr>
              <a:t>Adult Day </a:t>
            </a:r>
            <a:r>
              <a:rPr lang="en-US" sz="2000" b="1" dirty="0" smtClean="0">
                <a:cs typeface="Times New Roman" pitchFamily="18" charset="0"/>
              </a:rPr>
              <a:t>Services for consumers/families who speak Cantonese, Mien, Cambodian, Vietnamese, and Spanish. For information contact Helping Hands East Bay, and East Bay Services for the Developmentally Disabled</a:t>
            </a:r>
            <a:endParaRPr lang="en-US" sz="2000" b="1" dirty="0">
              <a:cs typeface="Times New Roman" pitchFamily="18" charset="0"/>
            </a:endParaRPr>
          </a:p>
          <a:p>
            <a:pPr lvl="2">
              <a:buNone/>
            </a:pPr>
            <a:r>
              <a:rPr lang="en-US" sz="2000" b="1" dirty="0" smtClean="0"/>
              <a:t>Consumer Family Mentorship: For information contact Family Resource Navigators, Helping Hands East Bay, and Parent Care Network</a:t>
            </a:r>
          </a:p>
          <a:p>
            <a:pPr lvl="2">
              <a:buNone/>
            </a:pPr>
            <a:r>
              <a:rPr lang="en-US" sz="2000" b="1" dirty="0" smtClean="0"/>
              <a:t>Community Events</a:t>
            </a:r>
          </a:p>
          <a:p>
            <a:pPr lvl="2">
              <a:buNone/>
            </a:pPr>
            <a:r>
              <a:rPr lang="en-US" sz="2000" b="1" dirty="0" smtClean="0"/>
              <a:t>Cultural competence training for RCEB staff and service providers</a:t>
            </a:r>
          </a:p>
          <a:p>
            <a:pPr lvl="2">
              <a:buNone/>
            </a:pPr>
            <a:r>
              <a:rPr lang="en-US" sz="2000" b="1" dirty="0" smtClean="0"/>
              <a:t>Translation of documents for Early Start</a:t>
            </a:r>
            <a:endParaRPr lang="en-US" sz="2000" b="1" dirty="0"/>
          </a:p>
        </p:txBody>
      </p:sp>
    </p:spTree>
    <p:extLst>
      <p:ext uri="{BB962C8B-B14F-4D97-AF65-F5344CB8AC3E}">
        <p14:creationId xmlns:p14="http://schemas.microsoft.com/office/powerpoint/2010/main" val="1941176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What Do You Think</a:t>
            </a:r>
            <a:r>
              <a:rPr lang="en-US" dirty="0" smtClean="0"/>
              <a:t>?</a:t>
            </a:r>
            <a:endParaRPr lang="en-US" dirty="0"/>
          </a:p>
        </p:txBody>
      </p:sp>
      <p:sp>
        <p:nvSpPr>
          <p:cNvPr id="3" name="Content Placeholder 2"/>
          <p:cNvSpPr>
            <a:spLocks noGrp="1"/>
          </p:cNvSpPr>
          <p:nvPr>
            <p:ph idx="1"/>
          </p:nvPr>
        </p:nvSpPr>
        <p:spPr/>
        <p:txBody>
          <a:bodyPr/>
          <a:lstStyle/>
          <a:p>
            <a:endParaRPr lang="en-US" dirty="0" smtClean="0"/>
          </a:p>
          <a:p>
            <a:r>
              <a:rPr lang="en-US" dirty="0" smtClean="0"/>
              <a:t>What regional center services do you need/want that are not available to you or your family member?</a:t>
            </a:r>
          </a:p>
          <a:p>
            <a:pPr>
              <a:buNone/>
            </a:pPr>
            <a:endParaRPr lang="en-US" dirty="0" smtClean="0"/>
          </a:p>
          <a:p>
            <a:r>
              <a:rPr lang="en-US" dirty="0" smtClean="0"/>
              <a:t>What would make a difference?</a:t>
            </a:r>
          </a:p>
          <a:p>
            <a:endParaRPr lang="en-US" dirty="0" smtClean="0"/>
          </a:p>
          <a:p>
            <a:r>
              <a:rPr lang="en-US" dirty="0" smtClean="0"/>
              <a:t>What are your unmet needs?</a:t>
            </a:r>
          </a:p>
          <a:p>
            <a:endParaRPr lang="en-US" dirty="0" smtClean="0"/>
          </a:p>
          <a:p>
            <a:pPr>
              <a:buNone/>
            </a:pPr>
            <a:endParaRPr lang="en-US" dirty="0"/>
          </a:p>
        </p:txBody>
      </p:sp>
    </p:spTree>
    <p:extLst>
      <p:ext uri="{BB962C8B-B14F-4D97-AF65-F5344CB8AC3E}">
        <p14:creationId xmlns:p14="http://schemas.microsoft.com/office/powerpoint/2010/main" val="2893872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dirty="0">
                <a:solidFill>
                  <a:srgbClr val="C00000"/>
                </a:solidFill>
              </a:rPr>
              <a:t>Reporting</a:t>
            </a:r>
          </a:p>
        </p:txBody>
      </p:sp>
      <p:sp>
        <p:nvSpPr>
          <p:cNvPr id="3" name="Content Placeholder 2"/>
          <p:cNvSpPr>
            <a:spLocks noGrp="1"/>
          </p:cNvSpPr>
          <p:nvPr>
            <p:ph idx="1"/>
          </p:nvPr>
        </p:nvSpPr>
        <p:spPr/>
        <p:txBody>
          <a:bodyPr>
            <a:normAutofit fontScale="85000" lnSpcReduction="20000"/>
          </a:bodyPr>
          <a:lstStyle/>
          <a:p>
            <a:r>
              <a:rPr lang="en-US" b="1" dirty="0" smtClean="0"/>
              <a:t>Regional Centers shall annually report to the department regarding its implementation of the requirements of this section.</a:t>
            </a:r>
          </a:p>
          <a:p>
            <a:r>
              <a:rPr lang="en-US" b="1" dirty="0" smtClean="0"/>
              <a:t>The report shall include:</a:t>
            </a:r>
          </a:p>
          <a:p>
            <a:r>
              <a:rPr lang="en-US" b="1" dirty="0" smtClean="0"/>
              <a:t>Actions the regional center took to improve public attendance and participation at stakeholder meetings, including, but not limited to, attendance and participation by underserved communities. </a:t>
            </a:r>
          </a:p>
          <a:p>
            <a:r>
              <a:rPr lang="en-US" b="1" dirty="0" smtClean="0"/>
              <a:t>Copies of minutes from the meeting and attendee comments. </a:t>
            </a:r>
          </a:p>
          <a:p>
            <a:r>
              <a:rPr lang="en-US" b="1" dirty="0" smtClean="0"/>
              <a:t>Whether the data described in this section indicates a need to reduce disparities in the purchase of services among consumers in the regional center’s catchment area. If the data does indicate that need, the regional center’s recommendations and plan to promote equity, and </a:t>
            </a:r>
            <a:r>
              <a:rPr lang="en-US" sz="2600" b="1" dirty="0"/>
              <a:t>reduce</a:t>
            </a:r>
            <a:r>
              <a:rPr lang="en-US" b="1" dirty="0" smtClean="0"/>
              <a:t> disparities, in the purchase of services. </a:t>
            </a:r>
          </a:p>
          <a:p>
            <a:r>
              <a:rPr lang="en-US" b="1" dirty="0" smtClean="0"/>
              <a:t>Each regional center and the department shall annually post the reports on its Internet Web site by August 31. </a:t>
            </a:r>
          </a:p>
          <a:p>
            <a:endParaRPr lang="en-US" dirty="0"/>
          </a:p>
        </p:txBody>
      </p:sp>
    </p:spTree>
    <p:extLst>
      <p:ext uri="{BB962C8B-B14F-4D97-AF65-F5344CB8AC3E}">
        <p14:creationId xmlns:p14="http://schemas.microsoft.com/office/powerpoint/2010/main" val="3211907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C00000"/>
                </a:solidFill>
              </a:rPr>
              <a:t>Requirements for DDS</a:t>
            </a:r>
          </a:p>
        </p:txBody>
      </p:sp>
      <p:sp>
        <p:nvSpPr>
          <p:cNvPr id="3" name="Content Placeholder 2"/>
          <p:cNvSpPr>
            <a:spLocks noGrp="1"/>
          </p:cNvSpPr>
          <p:nvPr>
            <p:ph idx="1"/>
          </p:nvPr>
        </p:nvSpPr>
        <p:spPr/>
        <p:txBody>
          <a:bodyPr>
            <a:normAutofit fontScale="70000" lnSpcReduction="20000"/>
          </a:bodyPr>
          <a:lstStyle/>
          <a:p>
            <a:r>
              <a:rPr lang="en-US" dirty="0" smtClean="0"/>
              <a:t>The department shall consult with stakeholders, including consumers and families that reflect the ethnic and language diversity of regional center consumers, regional centers, advocates, providers, the protection and advocacy agency described in Section 4901, and those entities designated as University Centers for Excellence in Developmental Disabilities Education, Research, and Service pursuant to Section 15061 of Title 42 of the United States Code, to achieve the following objectives: </a:t>
            </a:r>
          </a:p>
          <a:p>
            <a:r>
              <a:rPr lang="en-US" dirty="0" smtClean="0"/>
              <a:t>(A) Review the data compiled pursuant to subdivision (a). </a:t>
            </a:r>
          </a:p>
          <a:p>
            <a:r>
              <a:rPr lang="en-US" dirty="0" smtClean="0"/>
              <a:t>(B) Identify barriers to equitable access to services and supports among consumers and develop recommendations to help reduce disparities in purchase of service expenditures. </a:t>
            </a:r>
          </a:p>
          <a:p>
            <a:r>
              <a:rPr lang="en-US" dirty="0" smtClean="0"/>
              <a:t>(C) Encourage the development and expansion of culturally appropriate services, service delivery, and service coordination. </a:t>
            </a:r>
          </a:p>
          <a:p>
            <a:r>
              <a:rPr lang="en-US" dirty="0" smtClean="0"/>
              <a:t>(D) Identify best practices to reduce disparity and promote equity. </a:t>
            </a:r>
          </a:p>
          <a:p>
            <a:r>
              <a:rPr lang="en-US" dirty="0" smtClean="0"/>
              <a:t>(2) The department shall report the status of its efforts to satisfy the requirements of paragraph (1) during the 2017–18 legislative budget subcommittee hearing process. </a:t>
            </a:r>
            <a:endParaRPr lang="en-US" dirty="0"/>
          </a:p>
        </p:txBody>
      </p:sp>
    </p:spTree>
    <p:extLst>
      <p:ext uri="{BB962C8B-B14F-4D97-AF65-F5344CB8AC3E}">
        <p14:creationId xmlns:p14="http://schemas.microsoft.com/office/powerpoint/2010/main" val="1957996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POS Expenditures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Report shows	cost of services that have been paid for by the regional center</a:t>
            </a:r>
          </a:p>
          <a:p>
            <a:pPr lvl="1"/>
            <a:r>
              <a:rPr lang="en-US" dirty="0" smtClean="0"/>
              <a:t>Doesn’t include services coordinated through a generic resource such as Medicare, Medi-Cal, private insurance, SSI</a:t>
            </a:r>
          </a:p>
          <a:p>
            <a:pPr lvl="1"/>
            <a:r>
              <a:rPr lang="en-US" dirty="0" smtClean="0"/>
              <a:t>Doesn’t include Services provided through contract such as Transportation</a:t>
            </a:r>
          </a:p>
          <a:p>
            <a:pPr lvl="1"/>
            <a:r>
              <a:rPr lang="en-US" dirty="0" smtClean="0"/>
              <a:t>Utilization doesn’t include services provided but not paid for due to late bills</a:t>
            </a:r>
          </a:p>
          <a:p>
            <a:pPr lvl="1"/>
            <a:endParaRPr lang="en-US" dirty="0" smtClean="0"/>
          </a:p>
        </p:txBody>
      </p:sp>
    </p:spTree>
    <p:extLst>
      <p:ext uri="{BB962C8B-B14F-4D97-AF65-F5344CB8AC3E}">
        <p14:creationId xmlns:p14="http://schemas.microsoft.com/office/powerpoint/2010/main" val="3590626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Other Factors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These expenditures and numbers  include more than our average number of consumers as anyone who spent part of the year here is included </a:t>
            </a:r>
          </a:p>
          <a:p>
            <a:r>
              <a:rPr lang="en-US" dirty="0" smtClean="0"/>
              <a:t>Clients with multiple diagnoses are counted more than once in some areas. </a:t>
            </a:r>
          </a:p>
          <a:p>
            <a:r>
              <a:rPr lang="en-US" dirty="0" smtClean="0"/>
              <a:t>Some slides include information on authorized expenditures and some on utilization</a:t>
            </a:r>
          </a:p>
          <a:p>
            <a:endParaRPr lang="en-US" dirty="0"/>
          </a:p>
        </p:txBody>
      </p:sp>
    </p:spTree>
    <p:extLst>
      <p:ext uri="{BB962C8B-B14F-4D97-AF65-F5344CB8AC3E}">
        <p14:creationId xmlns:p14="http://schemas.microsoft.com/office/powerpoint/2010/main" val="662714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13468</TotalTime>
  <Words>1394</Words>
  <Application>Microsoft Office PowerPoint</Application>
  <PresentationFormat>Widescreen</PresentationFormat>
  <Paragraphs>173</Paragraphs>
  <Slides>51</Slides>
  <Notes>2</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51</vt:i4>
      </vt:variant>
    </vt:vector>
  </HeadingPairs>
  <TitlesOfParts>
    <vt:vector size="71" baseType="lpstr">
      <vt:lpstr>Arial</vt:lpstr>
      <vt:lpstr>Calibri</vt:lpstr>
      <vt:lpstr>Calibri Light</vt:lpstr>
      <vt:lpstr>Times New Roman</vt:lpstr>
      <vt:lpstr>Office Theme</vt:lpstr>
      <vt:lpstr>1_Office Theme</vt:lpstr>
      <vt:lpstr>2_Office Theme</vt:lpstr>
      <vt:lpstr>3_Office Theme</vt:lpstr>
      <vt:lpstr>4_Office Theme</vt:lpstr>
      <vt:lpstr>5_Office Theme</vt:lpstr>
      <vt:lpstr>6_Office Theme</vt:lpstr>
      <vt:lpstr>7_Office Theme</vt:lpstr>
      <vt:lpstr>8_Office Theme</vt:lpstr>
      <vt:lpstr>10_Office Theme</vt:lpstr>
      <vt:lpstr>11_Office Theme</vt:lpstr>
      <vt:lpstr>12_Office Theme</vt:lpstr>
      <vt:lpstr>13_Office Theme</vt:lpstr>
      <vt:lpstr>14_Office Theme</vt:lpstr>
      <vt:lpstr>16_Office Theme</vt:lpstr>
      <vt:lpstr>17_Office Theme</vt:lpstr>
      <vt:lpstr>PowerPoint Presentation</vt:lpstr>
      <vt:lpstr> Why? </vt:lpstr>
      <vt:lpstr>Compilation Of Data</vt:lpstr>
      <vt:lpstr>Posting of Data</vt:lpstr>
      <vt:lpstr>Public Meetings</vt:lpstr>
      <vt:lpstr>Reporting</vt:lpstr>
      <vt:lpstr>Requirements for DDS</vt:lpstr>
      <vt:lpstr>POS Expenditures</vt:lpstr>
      <vt:lpstr>Other Factors</vt:lpstr>
      <vt:lpstr> RCEB and Our Community</vt:lpstr>
      <vt:lpstr>Percentage of RCEB Consumers by Ethnicity</vt:lpstr>
      <vt:lpstr>Alameda and Contra Costa Census Data -2016 Estimates/Latino-Non-Latino</vt:lpstr>
      <vt:lpstr>RCEB Year to Year</vt:lpstr>
      <vt:lpstr>2016-2017</vt:lpstr>
      <vt:lpstr> Language By Age 2015/16 </vt:lpstr>
      <vt:lpstr> Language By Age 2016/17 </vt:lpstr>
      <vt:lpstr>Overall Living At Home</vt:lpstr>
      <vt:lpstr>Adults Living Out of Home</vt:lpstr>
      <vt:lpstr>Living at Home</vt:lpstr>
      <vt:lpstr>PowerPoint Presentation</vt:lpstr>
      <vt:lpstr>PowerPoint Presentation</vt:lpstr>
      <vt:lpstr>Under 3 Expenditures</vt:lpstr>
      <vt:lpstr>Ages 22 and UP Expenditures</vt:lpstr>
      <vt:lpstr>2016-2017 Expenditures By Ethnicity and Age</vt:lpstr>
      <vt:lpstr>Expenditure By Age </vt:lpstr>
      <vt:lpstr>Comparison In and Out</vt:lpstr>
      <vt:lpstr>Under 3 by Language</vt:lpstr>
      <vt:lpstr>POS By Ethnicity and Residence Adults</vt:lpstr>
      <vt:lpstr>All Ages Expenditure by Language</vt:lpstr>
      <vt:lpstr>Expenditures by Language and Living Arrangement</vt:lpstr>
      <vt:lpstr>Utilization</vt:lpstr>
      <vt:lpstr>By Diagnosis</vt:lpstr>
      <vt:lpstr>Expenditure by Diagnosis</vt:lpstr>
      <vt:lpstr>Year to Year Expenditures By Diagnosis</vt:lpstr>
      <vt:lpstr>                               </vt:lpstr>
      <vt:lpstr>Insurance Expenses By Diagnosis in 2017</vt:lpstr>
      <vt:lpstr>Year to Year Insurance Related Expenses by Ethnicity</vt:lpstr>
      <vt:lpstr>Individuals with No POS</vt:lpstr>
      <vt:lpstr>No POS by Ethnicity</vt:lpstr>
      <vt:lpstr>No POS By Ethnicity Year to Year</vt:lpstr>
      <vt:lpstr>No Purchase of Service by Language</vt:lpstr>
      <vt:lpstr>No POS By Language Adults Year to Year</vt:lpstr>
      <vt:lpstr>No Purchase of Service by Diagnosis</vt:lpstr>
      <vt:lpstr>2015/16 Expenditures By Diagnosis</vt:lpstr>
      <vt:lpstr> Summary</vt:lpstr>
      <vt:lpstr>Summary</vt:lpstr>
      <vt:lpstr>Summary</vt:lpstr>
      <vt:lpstr>Ongoing Efforts</vt:lpstr>
      <vt:lpstr>Steps Taken</vt:lpstr>
      <vt:lpstr>ABX2-1 Funding</vt:lpstr>
      <vt:lpstr>What Do You Think?</vt:lpstr>
    </vt:vector>
  </TitlesOfParts>
  <Company>Regional Center of the East Bay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Jairo Guiza</dc:creator>
  <cp:lastModifiedBy>Jairo Guiza</cp:lastModifiedBy>
  <cp:revision>104</cp:revision>
  <cp:lastPrinted>2018-01-17T17:35:58Z</cp:lastPrinted>
  <dcterms:created xsi:type="dcterms:W3CDTF">2018-01-11T20:46:23Z</dcterms:created>
  <dcterms:modified xsi:type="dcterms:W3CDTF">2018-03-13T22:50:38Z</dcterms:modified>
</cp:coreProperties>
</file>