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3.xml" ContentType="application/vnd.openxmlformats-officedocument.themeOverrid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4.xml" ContentType="application/vnd.openxmlformats-officedocument.themeOverr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5.xml" ContentType="application/vnd.openxmlformats-officedocument.themeOverr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6.xml" ContentType="application/vnd.openxmlformats-officedocument.themeOverr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7.xml" ContentType="application/vnd.openxmlformats-officedocument.themeOverride+xml"/>
  <Override PartName="/ppt/charts/chart3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80" r:id="rId10"/>
    <p:sldMasterId id="2147483792" r:id="rId11"/>
    <p:sldMasterId id="2147483804" r:id="rId12"/>
    <p:sldMasterId id="2147483852" r:id="rId13"/>
    <p:sldMasterId id="2147483864" r:id="rId14"/>
    <p:sldMasterId id="2147483876" r:id="rId15"/>
    <p:sldMasterId id="2147483888" r:id="rId16"/>
  </p:sldMasterIdLst>
  <p:notesMasterIdLst>
    <p:notesMasterId r:id="rId69"/>
  </p:notesMasterIdLst>
  <p:handoutMasterIdLst>
    <p:handoutMasterId r:id="rId70"/>
  </p:handoutMasterIdLst>
  <p:sldIdLst>
    <p:sldId id="256" r:id="rId17"/>
    <p:sldId id="286" r:id="rId18"/>
    <p:sldId id="288" r:id="rId19"/>
    <p:sldId id="346" r:id="rId20"/>
    <p:sldId id="289" r:id="rId21"/>
    <p:sldId id="290" r:id="rId22"/>
    <p:sldId id="347" r:id="rId23"/>
    <p:sldId id="292" r:id="rId24"/>
    <p:sldId id="293" r:id="rId25"/>
    <p:sldId id="294" r:id="rId26"/>
    <p:sldId id="296" r:id="rId27"/>
    <p:sldId id="327" r:id="rId28"/>
    <p:sldId id="298" r:id="rId29"/>
    <p:sldId id="300" r:id="rId30"/>
    <p:sldId id="302" r:id="rId31"/>
    <p:sldId id="306" r:id="rId32"/>
    <p:sldId id="344" r:id="rId33"/>
    <p:sldId id="308" r:id="rId34"/>
    <p:sldId id="310" r:id="rId35"/>
    <p:sldId id="345" r:id="rId36"/>
    <p:sldId id="259" r:id="rId37"/>
    <p:sldId id="257" r:id="rId38"/>
    <p:sldId id="258"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5" r:id="rId52"/>
    <p:sldId id="272" r:id="rId53"/>
    <p:sldId id="273" r:id="rId54"/>
    <p:sldId id="338" r:id="rId55"/>
    <p:sldId id="339" r:id="rId56"/>
    <p:sldId id="341" r:id="rId57"/>
    <p:sldId id="274" r:id="rId58"/>
    <p:sldId id="340" r:id="rId59"/>
    <p:sldId id="276" r:id="rId60"/>
    <p:sldId id="343" r:id="rId61"/>
    <p:sldId id="329" r:id="rId62"/>
    <p:sldId id="331" r:id="rId63"/>
    <p:sldId id="332" r:id="rId64"/>
    <p:sldId id="333" r:id="rId65"/>
    <p:sldId id="334" r:id="rId66"/>
    <p:sldId id="335" r:id="rId67"/>
    <p:sldId id="336" r:id="rId6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05" d="100"/>
          <a:sy n="105" d="100"/>
        </p:scale>
        <p:origin x="14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oleObject" Target="file:///C:\Users\lkleinbub\AppData\Local\Microsoft\Windows\Temporary%20Internet%20Files\Content.Outlook\1P3K46H6\Book2.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JGuiza\Desktop\Jairo's%20Documents\Diversity%20and%20Equity%20Committee\POS%20Data%202016-2017.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lkleinbub\Documents\Overallethnic.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JGuiza\Desktop\Jairo's%20Documents\Diversity%20and%20Equity%20Committee\POS%20Data%202016-2017.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8.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9.xlsx"/></Relationships>
</file>

<file path=ppt/charts/_rels/chart36.xml.rels><?xml version="1.0" encoding="UTF-8" standalone="yes"?>
<Relationships xmlns="http://schemas.openxmlformats.org/package/2006/relationships"><Relationship Id="rId3" Type="http://schemas.openxmlformats.org/officeDocument/2006/relationships/oleObject" Target="file:///C:\Users\JGuiza\Desktop\Jairo's%20Documents\Diversity%20and%20Equity%20Committee\POS%20Data%202016-2017.xlsx" TargetMode="External"/><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0.xlsx"/></Relationships>
</file>

<file path=ppt/charts/_rels/chart38.xml.rels><?xml version="1.0" encoding="UTF-8" standalone="yes"?>
<Relationships xmlns="http://schemas.openxmlformats.org/package/2006/relationships"><Relationship Id="rId1" Type="http://schemas.openxmlformats.org/officeDocument/2006/relationships/oleObject" Target="Book2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5"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lkleinbub\Documents\2017Early%20Star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kleinbub\Documents\20173to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kleinbub\Documents\20%6017adul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kleinbub\Documents\20%6017ad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1"/>
          <c:tx>
            <c:strRef>
              <c:f>'[Chart 2 in Microsoft PowerPoint]Sheet1'!$A$30</c:f>
              <c:strCache>
                <c:ptCount val="1"/>
                <c:pt idx="0">
                  <c:v>Percent</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r>
                      <a:rPr lang="en-US" sz="1400" b="1" cap="none" spc="0" noProof="0" smtClean="0">
                        <a:ln w="0"/>
                        <a:solidFill>
                          <a:srgbClr val="C00000"/>
                        </a:solidFill>
                        <a:effectLst>
                          <a:outerShdw blurRad="38100" dist="19050" dir="2700000" algn="tl" rotWithShape="0">
                            <a:schemeClr val="dk1">
                              <a:alpha val="40000"/>
                            </a:schemeClr>
                          </a:outerShdw>
                        </a:effectLst>
                      </a:rPr>
                      <a:t>Blancos</a:t>
                    </a:r>
                    <a:r>
                      <a:rPr lang="en-US" sz="1400" b="1" cap="none" spc="0" baseline="0" noProof="0" smtClean="0">
                        <a:ln w="0"/>
                        <a:solidFill>
                          <a:srgbClr val="C00000"/>
                        </a:solidFill>
                        <a:effectLst>
                          <a:outerShdw blurRad="38100" dist="19050" dir="2700000" algn="tl" rotWithShape="0">
                            <a:schemeClr val="dk1">
                              <a:alpha val="40000"/>
                            </a:schemeClr>
                          </a:outerShdw>
                        </a:effectLst>
                      </a:rPr>
                      <a:t>, </a:t>
                    </a:r>
                    <a:fld id="{DBE93216-917B-4CDD-87FE-AD409C64D9E7}" type="VALUE">
                      <a:rPr lang="en-US" sz="1400" b="1" cap="none" spc="0" baseline="0" noProof="0">
                        <a:ln w="0"/>
                        <a:solidFill>
                          <a:srgbClr val="C00000"/>
                        </a:solidFill>
                        <a:effectLst>
                          <a:outerShdw blurRad="38100" dist="19050" dir="2700000" algn="tl" rotWithShape="0">
                            <a:schemeClr val="dk1">
                              <a:alpha val="40000"/>
                            </a:schemeClr>
                          </a:outerShdw>
                        </a:effectLst>
                      </a:rPr>
                      <a:pPr>
                        <a:defRPr lang="es-CO" sz="1400" cap="none" noProof="0">
                          <a:ln w="0"/>
                          <a:solidFill>
                            <a:srgbClr val="C00000"/>
                          </a:solidFill>
                          <a:effectLst>
                            <a:outerShdw blurRad="38100" dist="19050" dir="2700000" algn="tl" rotWithShape="0">
                              <a:schemeClr val="dk1">
                                <a:alpha val="40000"/>
                              </a:schemeClr>
                            </a:outerShdw>
                          </a:effectLst>
                        </a:defRPr>
                      </a:pPr>
                      <a:t>[VALUE]</a:t>
                    </a:fld>
                    <a:endParaRPr lang="en-US" sz="1400" b="1" cap="none" spc="0" baseline="0" noProof="0" smtClean="0">
                      <a:ln w="0"/>
                      <a:solidFill>
                        <a:srgbClr val="C00000"/>
                      </a:solidFill>
                      <a:effectLst>
                        <a:outerShdw blurRad="38100" dist="19050" dir="2700000" algn="tl" rotWithShape="0">
                          <a:schemeClr val="dk1">
                            <a:alpha val="40000"/>
                          </a:scheme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1.5913941746864974E-2"/>
                  <c:y val="7.4825033939445165E-3"/>
                </c:manualLayout>
              </c:layout>
              <c:tx>
                <c:rich>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r>
                      <a:rPr lang="en-US" sz="1400" b="1" cap="none" spc="0" noProof="0" smtClean="0">
                        <a:ln w="0"/>
                        <a:solidFill>
                          <a:srgbClr val="C00000"/>
                        </a:solidFill>
                        <a:effectLst>
                          <a:outerShdw blurRad="38100" dist="19050" dir="2700000" algn="tl" rotWithShape="0">
                            <a:schemeClr val="dk1">
                              <a:alpha val="40000"/>
                            </a:schemeClr>
                          </a:outerShdw>
                        </a:effectLst>
                      </a:rPr>
                      <a:t>Hispanos</a:t>
                    </a:r>
                    <a:r>
                      <a:rPr lang="en-US" sz="1400" b="1" cap="none" spc="0" baseline="0" noProof="0" smtClean="0">
                        <a:ln w="0"/>
                        <a:solidFill>
                          <a:srgbClr val="C00000"/>
                        </a:solidFill>
                        <a:effectLst>
                          <a:outerShdw blurRad="38100" dist="19050" dir="2700000" algn="tl" rotWithShape="0">
                            <a:schemeClr val="dk1">
                              <a:alpha val="40000"/>
                            </a:schemeClr>
                          </a:outerShdw>
                        </a:effectLst>
                      </a:rPr>
                      <a:t>, </a:t>
                    </a:r>
                    <a:fld id="{610BD1E2-8CF0-4ED5-A342-86200A8B3A3E}" type="VALUE">
                      <a:rPr lang="en-US" sz="1400" b="1" cap="none" spc="0" baseline="0" noProof="0">
                        <a:ln w="0"/>
                        <a:solidFill>
                          <a:srgbClr val="C00000"/>
                        </a:solidFill>
                        <a:effectLst>
                          <a:outerShdw blurRad="38100" dist="19050" dir="2700000" algn="tl" rotWithShape="0">
                            <a:schemeClr val="dk1">
                              <a:alpha val="40000"/>
                            </a:schemeClr>
                          </a:outerShdw>
                        </a:effectLst>
                      </a:rPr>
                      <a:pPr>
                        <a:defRPr lang="es-CO" sz="1400" cap="none" noProof="0">
                          <a:ln w="0"/>
                          <a:solidFill>
                            <a:srgbClr val="C00000"/>
                          </a:solidFill>
                          <a:effectLst>
                            <a:outerShdw blurRad="38100" dist="19050" dir="2700000" algn="tl" rotWithShape="0">
                              <a:schemeClr val="dk1">
                                <a:alpha val="40000"/>
                              </a:schemeClr>
                            </a:outerShdw>
                          </a:effectLst>
                        </a:defRPr>
                      </a:pPr>
                      <a:t>[VALUE]</a:t>
                    </a:fld>
                    <a:endParaRPr lang="en-US" sz="1400" b="1" cap="none" spc="0" baseline="0" noProof="0" smtClean="0">
                      <a:ln w="0"/>
                      <a:solidFill>
                        <a:srgbClr val="C00000"/>
                      </a:solidFill>
                      <a:effectLst>
                        <a:outerShdw blurRad="38100" dist="19050" dir="2700000" algn="tl" rotWithShape="0">
                          <a:schemeClr val="dk1">
                            <a:alpha val="40000"/>
                          </a:scheme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r>
                      <a:rPr lang="en-US" sz="1400" b="1" cap="none" spc="0" noProof="0" smtClean="0">
                        <a:ln w="0"/>
                        <a:solidFill>
                          <a:srgbClr val="C00000"/>
                        </a:solidFill>
                        <a:effectLst>
                          <a:outerShdw blurRad="38100" dist="19050" dir="2700000" algn="tl" rotWithShape="0">
                            <a:schemeClr val="dk1">
                              <a:alpha val="40000"/>
                            </a:schemeClr>
                          </a:outerShdw>
                        </a:effectLst>
                      </a:rPr>
                      <a:t>Afroamericanos</a:t>
                    </a:r>
                    <a:r>
                      <a:rPr lang="en-US" sz="1400" b="1" cap="none" spc="0" baseline="0" noProof="0" smtClean="0">
                        <a:ln w="0"/>
                        <a:solidFill>
                          <a:srgbClr val="C00000"/>
                        </a:solidFill>
                        <a:effectLst>
                          <a:outerShdw blurRad="38100" dist="19050" dir="2700000" algn="tl" rotWithShape="0">
                            <a:schemeClr val="dk1">
                              <a:alpha val="40000"/>
                            </a:schemeClr>
                          </a:outerShdw>
                        </a:effectLst>
                      </a:rPr>
                      <a:t>, </a:t>
                    </a:r>
                    <a:fld id="{7ED30499-B1FB-4FE1-9B2E-E813F5DCCFB6}" type="VALUE">
                      <a:rPr lang="en-US" sz="1400" b="1" cap="none" spc="0" baseline="0" noProof="0">
                        <a:ln w="0"/>
                        <a:solidFill>
                          <a:srgbClr val="C00000"/>
                        </a:solidFill>
                        <a:effectLst>
                          <a:outerShdw blurRad="38100" dist="19050" dir="2700000" algn="tl" rotWithShape="0">
                            <a:schemeClr val="dk1">
                              <a:alpha val="40000"/>
                            </a:schemeClr>
                          </a:outerShdw>
                        </a:effectLst>
                      </a:rPr>
                      <a:pPr>
                        <a:defRPr lang="es-CO" sz="1400" cap="none" noProof="0">
                          <a:ln w="0"/>
                          <a:solidFill>
                            <a:srgbClr val="C00000"/>
                          </a:solidFill>
                          <a:effectLst>
                            <a:outerShdw blurRad="38100" dist="19050" dir="2700000" algn="tl" rotWithShape="0">
                              <a:schemeClr val="dk1">
                                <a:alpha val="40000"/>
                              </a:schemeClr>
                            </a:outerShdw>
                          </a:effectLst>
                        </a:defRPr>
                      </a:pPr>
                      <a:t>[VALUE]</a:t>
                    </a:fld>
                    <a:endParaRPr lang="en-US" sz="1400" b="1" cap="none" spc="0" baseline="0" noProof="0" smtClean="0">
                      <a:ln w="0"/>
                      <a:solidFill>
                        <a:srgbClr val="C00000"/>
                      </a:solidFill>
                      <a:effectLst>
                        <a:outerShdw blurRad="38100" dist="19050" dir="2700000" algn="tl" rotWithShape="0">
                          <a:schemeClr val="dk1">
                            <a:alpha val="40000"/>
                          </a:scheme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1.1574074074074073E-3"/>
                  <c:y val="-0.14441913845455223"/>
                </c:manualLayout>
              </c:layout>
              <c:tx>
                <c:rich>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r>
                      <a:rPr lang="en-US" sz="1400" b="1" cap="none" spc="0" noProof="0" smtClean="0">
                        <a:ln w="0"/>
                        <a:solidFill>
                          <a:srgbClr val="C00000"/>
                        </a:solidFill>
                        <a:effectLst>
                          <a:outerShdw blurRad="38100" dist="19050" dir="2700000" algn="tl" rotWithShape="0">
                            <a:schemeClr val="dk1">
                              <a:alpha val="40000"/>
                            </a:schemeClr>
                          </a:outerShdw>
                        </a:effectLst>
                      </a:rPr>
                      <a:t>Nativos</a:t>
                    </a:r>
                    <a:r>
                      <a:rPr lang="en-US" sz="1400" b="1" cap="none" spc="0" baseline="0" noProof="0" smtClean="0">
                        <a:ln w="0"/>
                        <a:solidFill>
                          <a:srgbClr val="C00000"/>
                        </a:solidFill>
                        <a:effectLst>
                          <a:outerShdw blurRad="38100" dist="19050" dir="2700000" algn="tl" rotWithShape="0">
                            <a:schemeClr val="dk1">
                              <a:alpha val="40000"/>
                            </a:schemeClr>
                          </a:outerShdw>
                        </a:effectLst>
                      </a:rPr>
                      <a:t> </a:t>
                    </a:r>
                    <a:fld id="{124DD4E6-FB15-46D8-AF07-97E32A406180}" type="VALUE">
                      <a:rPr lang="en-US" sz="1400" b="1" cap="none" spc="0" baseline="0" noProof="0">
                        <a:ln w="0"/>
                        <a:solidFill>
                          <a:srgbClr val="C00000"/>
                        </a:solidFill>
                        <a:effectLst>
                          <a:outerShdw blurRad="38100" dist="19050" dir="2700000" algn="tl" rotWithShape="0">
                            <a:schemeClr val="dk1">
                              <a:alpha val="40000"/>
                            </a:schemeClr>
                          </a:outerShdw>
                        </a:effectLst>
                      </a:rPr>
                      <a:pPr>
                        <a:defRPr lang="es-CO" sz="1400" cap="none" noProof="0">
                          <a:ln w="0"/>
                          <a:solidFill>
                            <a:srgbClr val="C00000"/>
                          </a:solidFill>
                          <a:effectLst>
                            <a:outerShdw blurRad="38100" dist="19050" dir="2700000" algn="tl" rotWithShape="0">
                              <a:schemeClr val="dk1">
                                <a:alpha val="40000"/>
                              </a:schemeClr>
                            </a:outerShdw>
                          </a:effectLst>
                        </a:defRPr>
                      </a:pPr>
                      <a:t>[VALUE]</a:t>
                    </a:fld>
                    <a:endParaRPr lang="en-US" sz="1400" b="1" cap="none" spc="0" baseline="0" noProof="0" smtClean="0">
                      <a:ln w="0"/>
                      <a:solidFill>
                        <a:srgbClr val="C00000"/>
                      </a:solidFill>
                      <a:effectLst>
                        <a:outerShdw blurRad="38100" dist="19050" dir="2700000" algn="tl" rotWithShape="0">
                          <a:schemeClr val="dk1">
                            <a:alpha val="40000"/>
                          </a:scheme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4"/>
              <c:layout/>
              <c:tx>
                <c:rich>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r>
                      <a:rPr lang="en-US" sz="1400" b="1" cap="none" spc="0" noProof="0" smtClean="0">
                        <a:ln w="0"/>
                        <a:solidFill>
                          <a:srgbClr val="C00000"/>
                        </a:solidFill>
                        <a:effectLst>
                          <a:outerShdw blurRad="38100" dist="19050" dir="2700000" algn="tl" rotWithShape="0">
                            <a:schemeClr val="dk1">
                              <a:alpha val="40000"/>
                            </a:schemeClr>
                          </a:outerShdw>
                        </a:effectLst>
                      </a:rPr>
                      <a:t>Asiaticos</a:t>
                    </a:r>
                    <a:r>
                      <a:rPr lang="en-US" sz="1400" b="1" cap="none" spc="0" baseline="0" noProof="0" smtClean="0">
                        <a:ln w="0"/>
                        <a:solidFill>
                          <a:srgbClr val="C00000"/>
                        </a:solidFill>
                        <a:effectLst>
                          <a:outerShdw blurRad="38100" dist="19050" dir="2700000" algn="tl" rotWithShape="0">
                            <a:schemeClr val="dk1">
                              <a:alpha val="40000"/>
                            </a:schemeClr>
                          </a:outerShdw>
                        </a:effectLst>
                      </a:rPr>
                      <a:t>, </a:t>
                    </a:r>
                    <a:fld id="{8BC51870-9717-4B71-BB64-45B481557067}" type="VALUE">
                      <a:rPr lang="en-US" sz="1400" b="1" cap="none" spc="0" baseline="0" noProof="0">
                        <a:ln w="0"/>
                        <a:solidFill>
                          <a:srgbClr val="C00000"/>
                        </a:solidFill>
                        <a:effectLst>
                          <a:outerShdw blurRad="38100" dist="19050" dir="2700000" algn="tl" rotWithShape="0">
                            <a:schemeClr val="dk1">
                              <a:alpha val="40000"/>
                            </a:schemeClr>
                          </a:outerShdw>
                        </a:effectLst>
                      </a:rPr>
                      <a:pPr>
                        <a:defRPr lang="es-CO" sz="1400" cap="none" noProof="0">
                          <a:ln w="0"/>
                          <a:solidFill>
                            <a:srgbClr val="C00000"/>
                          </a:solidFill>
                          <a:effectLst>
                            <a:outerShdw blurRad="38100" dist="19050" dir="2700000" algn="tl" rotWithShape="0">
                              <a:schemeClr val="dk1">
                                <a:alpha val="40000"/>
                              </a:schemeClr>
                            </a:outerShdw>
                          </a:effectLst>
                        </a:defRPr>
                      </a:pPr>
                      <a:t>[VALUE]</a:t>
                    </a:fld>
                    <a:endParaRPr lang="en-US" sz="1400" b="1" cap="none" spc="0" baseline="0" noProof="0" smtClean="0">
                      <a:ln w="0"/>
                      <a:solidFill>
                        <a:srgbClr val="C00000"/>
                      </a:solidFill>
                      <a:effectLst>
                        <a:outerShdw blurRad="38100" dist="19050" dir="2700000" algn="tl" rotWithShape="0">
                          <a:schemeClr val="dk1">
                            <a:alpha val="40000"/>
                          </a:scheme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spPr>
                <a:noFill/>
                <a:ln>
                  <a:noFill/>
                </a:ln>
                <a:effectLst/>
              </c:spPr>
              <c:txPr>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dLbl>
            <c:dLbl>
              <c:idx val="6"/>
              <c:layout>
                <c:manualLayout>
                  <c:x val="6.1342592592592594E-2"/>
                  <c:y val="-5.5159450397491322E-18"/>
                </c:manualLayout>
              </c:layout>
              <c:tx>
                <c:rich>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r>
                      <a:rPr lang="en-US" sz="1400" b="1" cap="none" spc="0" noProof="0" smtClean="0">
                        <a:ln w="0"/>
                        <a:solidFill>
                          <a:srgbClr val="C00000"/>
                        </a:solidFill>
                        <a:effectLst>
                          <a:outerShdw blurRad="38100" dist="19050" dir="2700000" algn="tl" rotWithShape="0">
                            <a:schemeClr val="dk1">
                              <a:alpha val="40000"/>
                            </a:schemeClr>
                          </a:outerShdw>
                        </a:effectLst>
                      </a:rPr>
                      <a:t>Otro</a:t>
                    </a:r>
                    <a:r>
                      <a:rPr lang="en-US" sz="1400" b="1" cap="none" spc="0" baseline="0" noProof="0" smtClean="0">
                        <a:ln w="0"/>
                        <a:solidFill>
                          <a:srgbClr val="C00000"/>
                        </a:solidFill>
                        <a:effectLst>
                          <a:outerShdw blurRad="38100" dist="19050" dir="2700000" algn="tl" rotWithShape="0">
                            <a:schemeClr val="dk1">
                              <a:alpha val="40000"/>
                            </a:schemeClr>
                          </a:outerShdw>
                        </a:effectLst>
                      </a:rPr>
                      <a:t>, </a:t>
                    </a:r>
                    <a:fld id="{B607F286-0500-4F38-90B6-1859A04450BE}" type="VALUE">
                      <a:rPr lang="en-US" sz="1400" b="1" cap="none" spc="0" baseline="0" noProof="0">
                        <a:ln w="0"/>
                        <a:solidFill>
                          <a:srgbClr val="C00000"/>
                        </a:solidFill>
                        <a:effectLst>
                          <a:outerShdw blurRad="38100" dist="19050" dir="2700000" algn="tl" rotWithShape="0">
                            <a:schemeClr val="dk1">
                              <a:alpha val="40000"/>
                            </a:schemeClr>
                          </a:outerShdw>
                        </a:effectLst>
                      </a:rPr>
                      <a:pPr>
                        <a:defRPr lang="es-CO" sz="1400" cap="none" noProof="0">
                          <a:ln w="0"/>
                          <a:solidFill>
                            <a:srgbClr val="C00000"/>
                          </a:solidFill>
                          <a:effectLst>
                            <a:outerShdw blurRad="38100" dist="19050" dir="2700000" algn="tl" rotWithShape="0">
                              <a:schemeClr val="dk1">
                                <a:alpha val="40000"/>
                              </a:schemeClr>
                            </a:outerShdw>
                          </a:effectLst>
                        </a:defRPr>
                      </a:pPr>
                      <a:t>[VALUE]</a:t>
                    </a:fld>
                    <a:endParaRPr lang="en-US" sz="1400" b="1" cap="none" spc="0" baseline="0" noProof="0" smtClean="0">
                      <a:ln w="0"/>
                      <a:solidFill>
                        <a:srgbClr val="C00000"/>
                      </a:solidFill>
                      <a:effectLst>
                        <a:outerShdw blurRad="38100" dist="19050" dir="2700000" algn="tl" rotWithShape="0">
                          <a:schemeClr val="dk1">
                            <a:alpha val="40000"/>
                          </a:scheme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lang="es-CO" sz="1400" b="1" i="0" u="none" strike="noStrike" kern="1200" cap="none" spc="0" baseline="0" noProof="0">
                    <a:ln w="0"/>
                    <a:solidFill>
                      <a:srgbClr val="C00000"/>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2 in Microsoft PowerPoint]Sheet1'!$B$28:$H$28</c:f>
              <c:strCache>
                <c:ptCount val="7"/>
                <c:pt idx="0">
                  <c:v>White</c:v>
                </c:pt>
                <c:pt idx="1">
                  <c:v>Hispanic</c:v>
                </c:pt>
                <c:pt idx="2">
                  <c:v>Black </c:v>
                </c:pt>
                <c:pt idx="3">
                  <c:v>Native</c:v>
                </c:pt>
                <c:pt idx="4">
                  <c:v>Asian</c:v>
                </c:pt>
                <c:pt idx="5">
                  <c:v>PI</c:v>
                </c:pt>
                <c:pt idx="6">
                  <c:v>Other</c:v>
                </c:pt>
              </c:strCache>
            </c:strRef>
          </c:cat>
          <c:val>
            <c:numRef>
              <c:f>'[Chart 2 in Microsoft PowerPoint]Sheet1'!$B$30:$H$30</c:f>
              <c:numCache>
                <c:formatCode>0.00%</c:formatCode>
                <c:ptCount val="7"/>
                <c:pt idx="0">
                  <c:v>0.38300000000000001</c:v>
                </c:pt>
                <c:pt idx="1">
                  <c:v>0.23599999999999999</c:v>
                </c:pt>
                <c:pt idx="2">
                  <c:v>0.10199999999999999</c:v>
                </c:pt>
                <c:pt idx="3">
                  <c:v>3.0000000000000001E-3</c:v>
                </c:pt>
                <c:pt idx="4">
                  <c:v>0.224</c:v>
                </c:pt>
                <c:pt idx="5">
                  <c:v>7.0000000000000001E-3</c:v>
                </c:pt>
                <c:pt idx="6">
                  <c:v>4.4999999999999998E-2</c:v>
                </c:pt>
              </c:numCache>
            </c:numRef>
          </c:val>
        </c:ser>
        <c:dLbls>
          <c:dLblPos val="outEnd"/>
          <c:showLegendKey val="0"/>
          <c:showVal val="1"/>
          <c:showCatName val="0"/>
          <c:showSerName val="0"/>
          <c:showPercent val="0"/>
          <c:showBubbleSize val="0"/>
          <c:showLeaderLines val="1"/>
        </c:dLbls>
        <c:extLst>
          <c:ext xmlns:c15="http://schemas.microsoft.com/office/drawing/2012/chart" uri="{02D57815-91ED-43cb-92C2-25804820EDAC}">
            <c15:filteredPieSeries>
              <c15:ser>
                <c:idx val="0"/>
                <c:order val="0"/>
                <c:tx>
                  <c:strRef>
                    <c:extLst>
                      <c:ext uri="{02D57815-91ED-43cb-92C2-25804820EDAC}">
                        <c15:formulaRef>
                          <c15:sqref>'[Chart 2 in Microsoft PowerPoint]Sheet1'!$A$29</c15:sqref>
                        </c15:formulaRef>
                      </c:ext>
                    </c:extLst>
                    <c:strCache>
                      <c:ptCount val="1"/>
                      <c:pt idx="0">
                        <c:v>Population</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'[Chart 2 in Microsoft PowerPoint]Sheet1'!$B$28:$H$28</c15:sqref>
                        </c15:formulaRef>
                      </c:ext>
                    </c:extLst>
                    <c:strCache>
                      <c:ptCount val="7"/>
                      <c:pt idx="0">
                        <c:v>White</c:v>
                      </c:pt>
                      <c:pt idx="1">
                        <c:v>Hispanic</c:v>
                      </c:pt>
                      <c:pt idx="2">
                        <c:v>Black </c:v>
                      </c:pt>
                      <c:pt idx="3">
                        <c:v>Native</c:v>
                      </c:pt>
                      <c:pt idx="4">
                        <c:v>Asian</c:v>
                      </c:pt>
                      <c:pt idx="5">
                        <c:v>PI</c:v>
                      </c:pt>
                      <c:pt idx="6">
                        <c:v>Other</c:v>
                      </c:pt>
                    </c:strCache>
                  </c:strRef>
                </c:cat>
                <c:val>
                  <c:numRef>
                    <c:extLst>
                      <c:ext uri="{02D57815-91ED-43cb-92C2-25804820EDAC}">
                        <c15:formulaRef>
                          <c15:sqref>'[Chart 2 in Microsoft PowerPoint]Sheet1'!$B$29:$H$29</c15:sqref>
                        </c15:formulaRef>
                      </c:ext>
                    </c:extLst>
                    <c:numCache>
                      <c:formatCode>#,##0</c:formatCode>
                      <c:ptCount val="7"/>
                      <c:pt idx="0">
                        <c:v>1026522</c:v>
                      </c:pt>
                      <c:pt idx="1">
                        <c:v>631518</c:v>
                      </c:pt>
                      <c:pt idx="2">
                        <c:v>273446</c:v>
                      </c:pt>
                      <c:pt idx="3">
                        <c:v>7922</c:v>
                      </c:pt>
                      <c:pt idx="4">
                        <c:v>601543</c:v>
                      </c:pt>
                      <c:pt idx="5">
                        <c:v>18443</c:v>
                      </c:pt>
                      <c:pt idx="6">
                        <c:v>121657</c:v>
                      </c:pt>
                    </c:numCache>
                  </c:numRef>
                </c:val>
              </c15:ser>
            </c15:filteredPieSeries>
          </c:ext>
        </c:extLst>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layout>
                <c:manualLayout>
                  <c:x val="1.3999656073903169E-2"/>
                  <c:y val="2.1012931391069301E-2"/>
                </c:manualLayout>
              </c:layout>
              <c:tx>
                <c:rich>
                  <a:bodyPr rot="0" spcFirstLastPara="1" vertOverflow="ellipsis" vert="horz" wrap="square" lIns="38100" tIns="19050" rIns="38100" bIns="19050" anchor="ctr" anchorCtr="1">
                    <a:noAutofit/>
                  </a:bodyPr>
                  <a:lstStyle/>
                  <a:p>
                    <a:pPr>
                      <a:defRPr lang="es-CO" sz="1200" b="1" i="0" u="none" strike="noStrike" kern="1200" spc="0" baseline="0" noProof="0">
                        <a:solidFill>
                          <a:srgbClr val="7030A0"/>
                        </a:solidFill>
                        <a:latin typeface="+mn-lt"/>
                        <a:ea typeface="+mn-ea"/>
                        <a:cs typeface="+mn-cs"/>
                      </a:defRPr>
                    </a:pPr>
                    <a:r>
                      <a:rPr lang="en-US" sz="1200" noProof="0" smtClean="0">
                        <a:solidFill>
                          <a:srgbClr val="7030A0"/>
                        </a:solidFill>
                      </a:rPr>
                      <a:t>Indigena Americano o Nativo de Alaska</a:t>
                    </a:r>
                    <a:r>
                      <a:rPr lang="en-US" sz="1200" baseline="0" noProof="0">
                        <a:solidFill>
                          <a:srgbClr val="7030A0"/>
                        </a:solidFill>
                      </a:rPr>
                      <a:t>
</a:t>
                    </a:r>
                    <a:fld id="{DC2135BF-F512-42EB-BAE3-5D6388C69DE3}" type="PERCENTAGE">
                      <a:rPr lang="en-US" sz="1200" baseline="0" noProof="0">
                        <a:solidFill>
                          <a:srgbClr val="7030A0"/>
                        </a:solidFill>
                      </a:rPr>
                      <a:pPr>
                        <a:defRPr lang="es-CO" sz="1200" noProof="0">
                          <a:solidFill>
                            <a:srgbClr val="7030A0"/>
                          </a:solidFill>
                        </a:defRPr>
                      </a:pPr>
                      <a:t>[PERCENTAGE]</a:t>
                    </a:fld>
                    <a:endParaRPr lang="en-US" sz="1200" baseline="0" noProof="0">
                      <a:solidFill>
                        <a:srgbClr val="7030A0"/>
                      </a:solidFill>
                    </a:endParaRPr>
                  </a:p>
                </c:rich>
              </c:tx>
              <c:spPr>
                <a:noFill/>
                <a:ln>
                  <a:noFill/>
                </a:ln>
                <a:effectLst/>
              </c:spPr>
              <c:txPr>
                <a:bodyPr rot="0" spcFirstLastPara="1" vertOverflow="ellipsis" vert="horz" wrap="square" lIns="38100" tIns="19050" rIns="38100" bIns="19050" anchor="ctr" anchorCtr="1">
                  <a:noAutofit/>
                </a:bodyPr>
                <a:lstStyle/>
                <a:p>
                  <a:pPr>
                    <a:defRPr lang="es-CO" sz="1200" b="1" i="0" u="none" strike="noStrike" kern="1200" spc="0" baseline="0" noProof="0">
                      <a:solidFill>
                        <a:srgbClr val="7030A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046765130543602"/>
                      <c:h val="0.21461207260745441"/>
                    </c:manualLayout>
                  </c15:layout>
                  <c15:dlblFieldTable/>
                  <c15:showDataLabelsRange val="0"/>
                </c:ext>
              </c:extLst>
            </c:dLbl>
            <c:dLbl>
              <c:idx val="1"/>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r>
                      <a:rPr lang="en-US" sz="1200" noProof="0" smtClean="0">
                        <a:solidFill>
                          <a:srgbClr val="7030A0"/>
                        </a:solidFill>
                      </a:rPr>
                      <a:t>Asiatico</a:t>
                    </a:r>
                    <a:r>
                      <a:rPr lang="en-US" sz="1200" baseline="0" noProof="0">
                        <a:solidFill>
                          <a:srgbClr val="7030A0"/>
                        </a:solidFill>
                      </a:rPr>
                      <a:t>
</a:t>
                    </a:r>
                    <a:fld id="{6D976503-EA28-41B7-8694-D5A7B4EE6783}" type="PERCENTAGE">
                      <a:rPr lang="en-US" sz="1200" baseline="0" noProof="0">
                        <a:solidFill>
                          <a:srgbClr val="7030A0"/>
                        </a:solidFill>
                      </a:rPr>
                      <a:pPr>
                        <a:defRPr lang="es-CO" sz="1200" noProof="0">
                          <a:solidFill>
                            <a:srgbClr val="7030A0"/>
                          </a:solidFill>
                        </a:defRPr>
                      </a:pPr>
                      <a:t>[PERCENTAGE]</a:t>
                    </a:fld>
                    <a:endParaRPr lang="en-US" sz="1200" baseline="0" noProof="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tx>
                <c:rich>
                  <a:bodyPr rot="0" spcFirstLastPara="1" vertOverflow="ellipsis" vert="horz" wrap="square" lIns="38100" tIns="19050" rIns="38100" bIns="19050" anchor="ctr" anchorCtr="1">
                    <a:noAutofit/>
                  </a:bodyPr>
                  <a:lstStyle/>
                  <a:p>
                    <a:pPr>
                      <a:defRPr lang="es-CO" sz="1200" b="1" i="0" u="none" strike="noStrike" kern="1200" spc="0" baseline="0" noProof="0">
                        <a:solidFill>
                          <a:srgbClr val="7030A0"/>
                        </a:solidFill>
                        <a:latin typeface="+mn-lt"/>
                        <a:ea typeface="+mn-ea"/>
                        <a:cs typeface="+mn-cs"/>
                      </a:defRPr>
                    </a:pPr>
                    <a:r>
                      <a:rPr lang="en-US" sz="1200" noProof="0" smtClean="0">
                        <a:solidFill>
                          <a:srgbClr val="7030A0"/>
                        </a:solidFill>
                      </a:rPr>
                      <a:t>Negro/Africoamericano</a:t>
                    </a:r>
                    <a:r>
                      <a:rPr lang="en-US" sz="1200" baseline="0" noProof="0">
                        <a:solidFill>
                          <a:srgbClr val="7030A0"/>
                        </a:solidFill>
                      </a:rPr>
                      <a:t>
</a:t>
                    </a:r>
                    <a:fld id="{A9C8D6A2-3511-4C3D-98ED-6256E7DDCED2}" type="PERCENTAGE">
                      <a:rPr lang="en-US" sz="1200" baseline="0" noProof="0">
                        <a:solidFill>
                          <a:srgbClr val="7030A0"/>
                        </a:solidFill>
                      </a:rPr>
                      <a:pPr>
                        <a:defRPr lang="es-CO" sz="1200" noProof="0">
                          <a:solidFill>
                            <a:srgbClr val="7030A0"/>
                          </a:solidFill>
                        </a:defRPr>
                      </a:pPr>
                      <a:t>[PERCENTAGE]</a:t>
                    </a:fld>
                    <a:endParaRPr lang="en-US" sz="1200" baseline="0" noProof="0">
                      <a:solidFill>
                        <a:srgbClr val="7030A0"/>
                      </a:solidFill>
                    </a:endParaRPr>
                  </a:p>
                </c:rich>
              </c:tx>
              <c:spPr>
                <a:noFill/>
                <a:ln>
                  <a:noFill/>
                </a:ln>
                <a:effectLst/>
              </c:spPr>
              <c:txPr>
                <a:bodyPr rot="0" spcFirstLastPara="1" vertOverflow="ellipsis" vert="horz" wrap="square" lIns="38100" tIns="19050" rIns="38100" bIns="19050" anchor="ctr" anchorCtr="1">
                  <a:noAutofit/>
                </a:bodyPr>
                <a:lstStyle/>
                <a:p>
                  <a:pPr>
                    <a:defRPr lang="es-CO" sz="1200" b="1" i="0" u="none" strike="noStrike" kern="1200" spc="0" baseline="0" noProof="0">
                      <a:solidFill>
                        <a:srgbClr val="7030A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18376399825021872"/>
                      <c:h val="0.15323212553980314"/>
                    </c:manualLayout>
                  </c15:layout>
                  <c15:dlblFieldTable/>
                  <c15:showDataLabelsRange val="0"/>
                </c:ext>
              </c:extLst>
            </c:dLbl>
            <c:dLbl>
              <c:idx val="3"/>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r>
                      <a:rPr lang="en-US" sz="1200" noProof="0" smtClean="0">
                        <a:solidFill>
                          <a:srgbClr val="7030A0"/>
                        </a:solidFill>
                      </a:rPr>
                      <a:t>Hispano</a:t>
                    </a:r>
                    <a:r>
                      <a:rPr lang="en-US" sz="1200" baseline="0" noProof="0">
                        <a:solidFill>
                          <a:srgbClr val="7030A0"/>
                        </a:solidFill>
                      </a:rPr>
                      <a:t>
</a:t>
                    </a:r>
                    <a:fld id="{B7563A74-B5A8-4172-9196-3E8088A1B2C8}" type="PERCENTAGE">
                      <a:rPr lang="en-US" sz="1200" baseline="0" noProof="0">
                        <a:solidFill>
                          <a:srgbClr val="7030A0"/>
                        </a:solidFill>
                      </a:rPr>
                      <a:pPr>
                        <a:defRPr lang="es-CO" sz="1200" noProof="0">
                          <a:solidFill>
                            <a:srgbClr val="7030A0"/>
                          </a:solidFill>
                        </a:defRPr>
                      </a:pPr>
                      <a:t>[PERCENTAGE]</a:t>
                    </a:fld>
                    <a:endParaRPr lang="en-US" sz="1200" baseline="0" noProof="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r>
                      <a:rPr lang="es-ES" sz="1200" noProof="0" smtClean="0">
                        <a:solidFill>
                          <a:srgbClr val="7030A0"/>
                        </a:solidFill>
                      </a:rPr>
                      <a:t>Nativo de Hawaii u otra IP</a:t>
                    </a:r>
                    <a:r>
                      <a:rPr lang="es-ES" sz="1200" baseline="0" noProof="0">
                        <a:solidFill>
                          <a:srgbClr val="7030A0"/>
                        </a:solidFill>
                      </a:rPr>
                      <a:t>
</a:t>
                    </a:r>
                    <a:fld id="{65A40116-3618-41C7-90CC-D85A1EC1C8D3}" type="PERCENTAGE">
                      <a:rPr lang="es-ES" sz="1200" baseline="0" noProof="0">
                        <a:solidFill>
                          <a:srgbClr val="7030A0"/>
                        </a:solidFill>
                      </a:rPr>
                      <a:pPr>
                        <a:defRPr lang="es-CO" sz="1200" noProof="0">
                          <a:solidFill>
                            <a:srgbClr val="7030A0"/>
                          </a:solidFill>
                        </a:defRPr>
                      </a:pPr>
                      <a:t>[PERCENTAGE]</a:t>
                    </a:fld>
                    <a:endParaRPr lang="es-ES" sz="1200" baseline="0" noProof="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19454291901061518"/>
                      <c:h val="0.17258620982531581"/>
                    </c:manualLayout>
                  </c15:layout>
                  <c15:dlblFieldTable/>
                  <c15:showDataLabelsRange val="0"/>
                </c:ext>
              </c:extLst>
            </c:dLbl>
            <c:dLbl>
              <c:idx val="5"/>
              <c:layout>
                <c:manualLayout>
                  <c:x val="1.9555084694807674E-2"/>
                  <c:y val="-0.16858636248619269"/>
                </c:manualLayout>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r>
                      <a:rPr lang="en-US" sz="1200" noProof="0" smtClean="0">
                        <a:solidFill>
                          <a:srgbClr val="7030A0"/>
                        </a:solidFill>
                      </a:rPr>
                      <a:t>Otro/Multietnico</a:t>
                    </a:r>
                    <a:r>
                      <a:rPr lang="en-US" sz="1200" baseline="0" noProof="0">
                        <a:solidFill>
                          <a:srgbClr val="7030A0"/>
                        </a:solidFill>
                      </a:rPr>
                      <a:t>
</a:t>
                    </a:r>
                    <a:fld id="{84F43A57-CEB7-4006-BB76-F9AF71B43198}" type="PERCENTAGE">
                      <a:rPr lang="en-US" sz="1200" baseline="0" noProof="0">
                        <a:solidFill>
                          <a:srgbClr val="7030A0"/>
                        </a:solidFill>
                      </a:rPr>
                      <a:pPr>
                        <a:defRPr lang="es-CO" sz="1200" noProof="0">
                          <a:solidFill>
                            <a:srgbClr val="7030A0"/>
                          </a:solidFill>
                        </a:defRPr>
                      </a:pPr>
                      <a:t>[PERCENTAGE]</a:t>
                    </a:fld>
                    <a:endParaRPr lang="en-US" sz="1200" baseline="0" noProof="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554889081829558"/>
                      <c:h val="0.13154095050809375"/>
                    </c:manualLayout>
                  </c15:layout>
                  <c15:dlblFieldTable/>
                  <c15:showDataLabelsRange val="0"/>
                </c:ext>
              </c:extLst>
            </c:dLbl>
            <c:dLbl>
              <c:idx val="6"/>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r>
                      <a:rPr lang="en-US" sz="1200" noProof="0" smtClean="0">
                        <a:solidFill>
                          <a:srgbClr val="7030A0"/>
                        </a:solidFill>
                      </a:rPr>
                      <a:t>Blanco</a:t>
                    </a:r>
                    <a:r>
                      <a:rPr lang="en-US" sz="1200" baseline="0" noProof="0">
                        <a:solidFill>
                          <a:srgbClr val="7030A0"/>
                        </a:solidFill>
                      </a:rPr>
                      <a:t>
</a:t>
                    </a:r>
                    <a:fld id="{EB819D82-15DE-46C1-8003-40898DF6455F}" type="PERCENTAGE">
                      <a:rPr lang="en-US" sz="1200" baseline="0" noProof="0">
                        <a:solidFill>
                          <a:srgbClr val="7030A0"/>
                        </a:solidFill>
                      </a:rPr>
                      <a:pPr>
                        <a:defRPr lang="es-CO" sz="1200" noProof="0">
                          <a:solidFill>
                            <a:srgbClr val="7030A0"/>
                          </a:solidFill>
                        </a:defRPr>
                      </a:pPr>
                      <a:t>[PERCENTAGE]</a:t>
                    </a:fld>
                    <a:endParaRPr lang="en-US" sz="1200" baseline="0" noProof="0">
                      <a:solidFill>
                        <a:srgbClr val="7030A0"/>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rgbClr val="7030A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Sheet23!$A$1:$A$7</c:f>
              <c:strCache>
                <c:ptCount val="7"/>
                <c:pt idx="0">
                  <c:v>American Indian or Alaska Native</c:v>
                </c:pt>
                <c:pt idx="1">
                  <c:v>Asian</c:v>
                </c:pt>
                <c:pt idx="2">
                  <c:v>Black/African American</c:v>
                </c:pt>
                <c:pt idx="3">
                  <c:v>Hispanic</c:v>
                </c:pt>
                <c:pt idx="4">
                  <c:v>Native Hawaiian or Other PI</c:v>
                </c:pt>
                <c:pt idx="5">
                  <c:v>Other Ethnicity/Multi-Cultural</c:v>
                </c:pt>
                <c:pt idx="6">
                  <c:v>White </c:v>
                </c:pt>
              </c:strCache>
            </c:strRef>
          </c:cat>
          <c:val>
            <c:numRef>
              <c:f>Sheet23!$B$1:$B$7</c:f>
              <c:numCache>
                <c:formatCode>0%</c:formatCode>
                <c:ptCount val="7"/>
                <c:pt idx="0" formatCode="0.00%">
                  <c:v>2E-3</c:v>
                </c:pt>
                <c:pt idx="1">
                  <c:v>0.23</c:v>
                </c:pt>
                <c:pt idx="2">
                  <c:v>0.09</c:v>
                </c:pt>
                <c:pt idx="3">
                  <c:v>0.33</c:v>
                </c:pt>
                <c:pt idx="4" formatCode="0.00%">
                  <c:v>4.0000000000000001E-3</c:v>
                </c:pt>
                <c:pt idx="5" formatCode="0.00%">
                  <c:v>0.184</c:v>
                </c:pt>
                <c:pt idx="6">
                  <c:v>0.17</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r>
                      <a:rPr lang="en-US" sz="1200" noProof="0" smtClean="0">
                        <a:solidFill>
                          <a:schemeClr val="tx1"/>
                        </a:solidFill>
                      </a:rPr>
                      <a:t>Indigena Americano O Nativo de Alaska</a:t>
                    </a:r>
                    <a:r>
                      <a:rPr lang="en-US" sz="1200" baseline="0" noProof="0">
                        <a:solidFill>
                          <a:schemeClr val="tx1"/>
                        </a:solidFill>
                      </a:rPr>
                      <a:t>
</a:t>
                    </a:r>
                    <a:fld id="{B89D3A15-0733-4490-BEDF-2EC5DC807077}" type="PERCENTAGE">
                      <a:rPr lang="en-US" sz="1200" baseline="0" noProof="0">
                        <a:solidFill>
                          <a:schemeClr val="tx1"/>
                        </a:solidFill>
                      </a:rPr>
                      <a:pPr>
                        <a:defRPr lang="es-CO" sz="1200" noProof="0">
                          <a:solidFill>
                            <a:schemeClr val="tx1"/>
                          </a:solidFill>
                        </a:defRPr>
                      </a:pPr>
                      <a:t>[PERCENTAGE]</a:t>
                    </a:fld>
                    <a:endParaRPr lang="en-US" sz="1200" baseline="0" noProof="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r>
                      <a:rPr lang="en-US" sz="1200" noProof="0" smtClean="0">
                        <a:solidFill>
                          <a:schemeClr val="tx1"/>
                        </a:solidFill>
                      </a:rPr>
                      <a:t>Asiatico</a:t>
                    </a:r>
                    <a:r>
                      <a:rPr lang="en-US" sz="1200" baseline="0" noProof="0">
                        <a:solidFill>
                          <a:schemeClr val="tx1"/>
                        </a:solidFill>
                      </a:rPr>
                      <a:t>
</a:t>
                    </a:r>
                    <a:fld id="{FF569004-DDB6-4F59-ADB5-46D9D4853D6C}" type="PERCENTAGE">
                      <a:rPr lang="en-US" sz="1200" baseline="0" noProof="0">
                        <a:solidFill>
                          <a:schemeClr val="tx1"/>
                        </a:solidFill>
                      </a:rPr>
                      <a:pPr>
                        <a:defRPr lang="es-CO" sz="1200" noProof="0">
                          <a:solidFill>
                            <a:schemeClr val="tx1"/>
                          </a:solidFill>
                        </a:defRPr>
                      </a:pPr>
                      <a:t>[PERCENTAGE]</a:t>
                    </a:fld>
                    <a:endParaRPr lang="en-US" sz="1200" baseline="0" noProof="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1.0123239592548045E-2"/>
                  <c:y val="-1.3877787807814457E-17"/>
                </c:manualLayout>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r>
                      <a:rPr lang="en-US" sz="1200" noProof="0" smtClean="0">
                        <a:solidFill>
                          <a:schemeClr val="tx1"/>
                        </a:solidFill>
                      </a:rPr>
                      <a:t>Negro/Afroamericano </a:t>
                    </a:r>
                    <a:fld id="{E9588FC9-BBA9-4C0E-8400-88BAA2B5C021}" type="PERCENTAGE">
                      <a:rPr lang="en-US" sz="1200" baseline="0" noProof="0" smtClean="0">
                        <a:solidFill>
                          <a:schemeClr val="tx1"/>
                        </a:solidFill>
                      </a:rPr>
                      <a:pPr>
                        <a:defRPr lang="es-CO" sz="1200" noProof="0">
                          <a:solidFill>
                            <a:schemeClr val="tx1"/>
                          </a:solidFill>
                        </a:defRPr>
                      </a:pPr>
                      <a:t>[PERCENTAGE]</a:t>
                    </a:fld>
                    <a:endParaRPr lang="en-US" sz="1200" noProof="0" smtClean="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574922069654261"/>
                      <c:h val="0.14514112596009807"/>
                    </c:manualLayout>
                  </c15:layout>
                  <c15:dlblFieldTable/>
                  <c15:showDataLabelsRange val="0"/>
                </c:ext>
              </c:extLst>
            </c:dLbl>
            <c:dLbl>
              <c:idx val="3"/>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r>
                      <a:rPr lang="en-US" sz="1200" noProof="0" smtClean="0">
                        <a:solidFill>
                          <a:schemeClr val="tx1"/>
                        </a:solidFill>
                      </a:rPr>
                      <a:t>Hispano</a:t>
                    </a:r>
                    <a:r>
                      <a:rPr lang="en-US" sz="1200" baseline="0" noProof="0">
                        <a:solidFill>
                          <a:schemeClr val="tx1"/>
                        </a:solidFill>
                      </a:rPr>
                      <a:t>
</a:t>
                    </a:r>
                    <a:fld id="{AE49EF6A-2A1D-40B2-A5E9-C3E9E81C5A18}" type="PERCENTAGE">
                      <a:rPr lang="en-US" sz="1200" baseline="0" noProof="0">
                        <a:solidFill>
                          <a:schemeClr val="tx1"/>
                        </a:solidFill>
                      </a:rPr>
                      <a:pPr>
                        <a:defRPr lang="es-CO" sz="1200" noProof="0">
                          <a:solidFill>
                            <a:schemeClr val="tx1"/>
                          </a:solidFill>
                        </a:defRPr>
                      </a:pPr>
                      <a:t>[PERCENTAGE]</a:t>
                    </a:fld>
                    <a:endParaRPr lang="en-US" sz="1200" baseline="0" noProof="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r>
                      <a:rPr lang="es-ES" sz="1200" noProof="0" smtClean="0">
                        <a:solidFill>
                          <a:schemeClr val="tx1"/>
                        </a:solidFill>
                      </a:rPr>
                      <a:t>Nativo de Hawaii</a:t>
                    </a:r>
                    <a:r>
                      <a:rPr lang="es-ES" sz="1200" baseline="0" noProof="0" smtClean="0">
                        <a:solidFill>
                          <a:schemeClr val="tx1"/>
                        </a:solidFill>
                      </a:rPr>
                      <a:t> u otra IP</a:t>
                    </a:r>
                    <a:r>
                      <a:rPr lang="es-ES" sz="1200" baseline="0" noProof="0">
                        <a:solidFill>
                          <a:schemeClr val="tx1"/>
                        </a:solidFill>
                      </a:rPr>
                      <a:t>
</a:t>
                    </a:r>
                    <a:fld id="{9369F7E8-BB2D-4DF5-ACF3-C7AC3BD7FEFA}" type="PERCENTAGE">
                      <a:rPr lang="es-ES" sz="1200" baseline="0" noProof="0">
                        <a:solidFill>
                          <a:schemeClr val="tx1"/>
                        </a:solidFill>
                      </a:rPr>
                      <a:pPr>
                        <a:defRPr lang="es-CO" sz="1200" noProof="0">
                          <a:solidFill>
                            <a:schemeClr val="tx1"/>
                          </a:solidFill>
                        </a:defRPr>
                      </a:pPr>
                      <a:t>[PERCENTAGE]</a:t>
                    </a:fld>
                    <a:endParaRPr lang="es-ES" sz="1200" baseline="0" noProof="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5"/>
              <c:layout>
                <c:manualLayout>
                  <c:x val="-6.0739437555288101E-2"/>
                  <c:y val="-6.1827955680552965E-2"/>
                </c:manualLayout>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r>
                      <a:rPr lang="en-US" sz="1200" noProof="0" smtClean="0">
                        <a:solidFill>
                          <a:schemeClr val="tx1"/>
                        </a:solidFill>
                      </a:rPr>
                      <a:t>Otra Etnicidad/Multi</a:t>
                    </a:r>
                    <a:r>
                      <a:rPr lang="en-US" sz="1200" baseline="0" noProof="0">
                        <a:solidFill>
                          <a:schemeClr val="tx1"/>
                        </a:solidFill>
                      </a:rPr>
                      <a:t>
</a:t>
                    </a:r>
                    <a:fld id="{84DE1719-54BA-442A-A02F-20FE2DBC6727}" type="PERCENTAGE">
                      <a:rPr lang="en-US" sz="1200" baseline="0" noProof="0">
                        <a:solidFill>
                          <a:schemeClr val="tx1"/>
                        </a:solidFill>
                      </a:rPr>
                      <a:pPr>
                        <a:defRPr lang="es-CO" sz="1200" noProof="0">
                          <a:solidFill>
                            <a:schemeClr val="tx1"/>
                          </a:solidFill>
                        </a:defRPr>
                      </a:pPr>
                      <a:t>[PERCENTAGE]</a:t>
                    </a:fld>
                    <a:endParaRPr lang="en-US" sz="1200" baseline="0" noProof="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6"/>
              <c:layout/>
              <c:tx>
                <c:rich>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r>
                      <a:rPr lang="en-US" sz="1200" noProof="0" smtClean="0">
                        <a:solidFill>
                          <a:schemeClr val="tx1"/>
                        </a:solidFill>
                      </a:rPr>
                      <a:t>Blanco</a:t>
                    </a:r>
                    <a:r>
                      <a:rPr lang="en-US" sz="1200" baseline="0" noProof="0">
                        <a:solidFill>
                          <a:schemeClr val="tx1"/>
                        </a:solidFill>
                      </a:rPr>
                      <a:t>
</a:t>
                    </a:r>
                    <a:fld id="{83F2D95F-CD6C-4F83-A1E4-0D595C633766}" type="PERCENTAGE">
                      <a:rPr lang="en-US" sz="1200" baseline="0" noProof="0">
                        <a:solidFill>
                          <a:schemeClr val="tx1"/>
                        </a:solidFill>
                      </a:rPr>
                      <a:pPr>
                        <a:defRPr lang="es-CO" sz="1200" noProof="0">
                          <a:solidFill>
                            <a:schemeClr val="tx1"/>
                          </a:solidFill>
                        </a:defRPr>
                      </a:pPr>
                      <a:t>[PERCENTAGE]</a:t>
                    </a:fld>
                    <a:endParaRPr lang="en-US" sz="1200" baseline="0" noProof="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lang="es-CO" sz="1200" b="1" i="0" u="none" strike="noStrike" kern="1200" spc="0" baseline="0" noProof="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Sheet23!$A$1:$A$7</c:f>
              <c:strCache>
                <c:ptCount val="7"/>
                <c:pt idx="0">
                  <c:v>American Indian or Alaska Native</c:v>
                </c:pt>
                <c:pt idx="1">
                  <c:v>Asian</c:v>
                </c:pt>
                <c:pt idx="2">
                  <c:v>Black/African American</c:v>
                </c:pt>
                <c:pt idx="3">
                  <c:v>Hispanic</c:v>
                </c:pt>
                <c:pt idx="4">
                  <c:v>Native Hawaiian or Other PI</c:v>
                </c:pt>
                <c:pt idx="5">
                  <c:v>Other Ethnicity/Multi-Cultural</c:v>
                </c:pt>
                <c:pt idx="6">
                  <c:v>White </c:v>
                </c:pt>
              </c:strCache>
            </c:strRef>
          </c:cat>
          <c:val>
            <c:numRef>
              <c:f>Sheet23!$B$1:$B$7</c:f>
              <c:numCache>
                <c:formatCode>0%</c:formatCode>
                <c:ptCount val="7"/>
                <c:pt idx="0" formatCode="0.00%">
                  <c:v>3.0000000000000001E-3</c:v>
                </c:pt>
                <c:pt idx="1">
                  <c:v>0.14000000000000001</c:v>
                </c:pt>
                <c:pt idx="2">
                  <c:v>0.23</c:v>
                </c:pt>
                <c:pt idx="3">
                  <c:v>0.15</c:v>
                </c:pt>
                <c:pt idx="4" formatCode="0.00%">
                  <c:v>2E-3</c:v>
                </c:pt>
                <c:pt idx="5" formatCode="0.00%">
                  <c:v>0.09</c:v>
                </c:pt>
                <c:pt idx="6">
                  <c:v>0.39</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Sheet1!$E$21:$F$21</c:f>
              <c:strCache>
                <c:ptCount val="1"/>
                <c:pt idx="0">
                  <c:v>English</c:v>
                </c:pt>
              </c:strCache>
            </c:strRef>
          </c:tx>
          <c:invertIfNegative val="0"/>
          <c:cat>
            <c:strRef>
              <c:f>Sheet1!$G$20:$I$20</c:f>
              <c:strCache>
                <c:ptCount val="3"/>
                <c:pt idx="0">
                  <c:v>Under 3</c:v>
                </c:pt>
                <c:pt idx="1">
                  <c:v>Age3-21</c:v>
                </c:pt>
                <c:pt idx="2">
                  <c:v>Adult</c:v>
                </c:pt>
              </c:strCache>
            </c:strRef>
          </c:cat>
          <c:val>
            <c:numRef>
              <c:f>Sheet1!$G$21:$I$21</c:f>
              <c:numCache>
                <c:formatCode>0%</c:formatCode>
                <c:ptCount val="3"/>
                <c:pt idx="0">
                  <c:v>0.52791728212703071</c:v>
                </c:pt>
                <c:pt idx="1">
                  <c:v>0.68924872008572469</c:v>
                </c:pt>
                <c:pt idx="2">
                  <c:v>0.83062808750882211</c:v>
                </c:pt>
              </c:numCache>
            </c:numRef>
          </c:val>
        </c:ser>
        <c:ser>
          <c:idx val="1"/>
          <c:order val="1"/>
          <c:tx>
            <c:strRef>
              <c:f>Sheet1!$E$22:$F$22</c:f>
              <c:strCache>
                <c:ptCount val="1"/>
                <c:pt idx="0">
                  <c:v>ASL</c:v>
                </c:pt>
              </c:strCache>
            </c:strRef>
          </c:tx>
          <c:invertIfNegative val="0"/>
          <c:cat>
            <c:strRef>
              <c:f>Sheet1!$G$20:$I$20</c:f>
              <c:strCache>
                <c:ptCount val="3"/>
                <c:pt idx="0">
                  <c:v>Under 3</c:v>
                </c:pt>
                <c:pt idx="1">
                  <c:v>Age3-21</c:v>
                </c:pt>
                <c:pt idx="2">
                  <c:v>Adult</c:v>
                </c:pt>
              </c:strCache>
            </c:strRef>
          </c:cat>
          <c:val>
            <c:numRef>
              <c:f>Sheet1!$G$22:$I$22</c:f>
              <c:numCache>
                <c:formatCode>0%</c:formatCode>
                <c:ptCount val="3"/>
                <c:pt idx="0">
                  <c:v>1.7725258493353035E-3</c:v>
                </c:pt>
                <c:pt idx="1">
                  <c:v>-1.5478033099178481E-3</c:v>
                </c:pt>
                <c:pt idx="2">
                  <c:v>1.27028934368384E-2</c:v>
                </c:pt>
              </c:numCache>
            </c:numRef>
          </c:val>
        </c:ser>
        <c:ser>
          <c:idx val="2"/>
          <c:order val="2"/>
          <c:tx>
            <c:strRef>
              <c:f>Sheet1!$E$23:$F$23</c:f>
              <c:strCache>
                <c:ptCount val="1"/>
                <c:pt idx="0">
                  <c:v>Cantonese</c:v>
                </c:pt>
              </c:strCache>
            </c:strRef>
          </c:tx>
          <c:invertIfNegative val="0"/>
          <c:cat>
            <c:strRef>
              <c:f>Sheet1!$G$20:$I$20</c:f>
              <c:strCache>
                <c:ptCount val="3"/>
                <c:pt idx="0">
                  <c:v>Under 3</c:v>
                </c:pt>
                <c:pt idx="1">
                  <c:v>Age3-21</c:v>
                </c:pt>
                <c:pt idx="2">
                  <c:v>Adult</c:v>
                </c:pt>
              </c:strCache>
            </c:strRef>
          </c:cat>
          <c:val>
            <c:numRef>
              <c:f>Sheet1!$G$23:$I$23</c:f>
              <c:numCache>
                <c:formatCode>0%</c:formatCode>
                <c:ptCount val="3"/>
                <c:pt idx="0">
                  <c:v>3.0132939438700164E-2</c:v>
                </c:pt>
                <c:pt idx="1">
                  <c:v>2.2383617097273517E-2</c:v>
                </c:pt>
                <c:pt idx="2">
                  <c:v>2.2347682898141614E-2</c:v>
                </c:pt>
              </c:numCache>
            </c:numRef>
          </c:val>
        </c:ser>
        <c:ser>
          <c:idx val="3"/>
          <c:order val="3"/>
          <c:tx>
            <c:strRef>
              <c:f>Sheet1!$E$24:$F$24</c:f>
              <c:strCache>
                <c:ptCount val="1"/>
                <c:pt idx="0">
                  <c:v>Mandarin</c:v>
                </c:pt>
              </c:strCache>
            </c:strRef>
          </c:tx>
          <c:invertIfNegative val="0"/>
          <c:cat>
            <c:strRef>
              <c:f>Sheet1!$G$20:$I$20</c:f>
              <c:strCache>
                <c:ptCount val="3"/>
                <c:pt idx="0">
                  <c:v>Under 3</c:v>
                </c:pt>
                <c:pt idx="1">
                  <c:v>Age3-21</c:v>
                </c:pt>
                <c:pt idx="2">
                  <c:v>Adult</c:v>
                </c:pt>
              </c:strCache>
            </c:strRef>
          </c:cat>
          <c:val>
            <c:numRef>
              <c:f>Sheet1!$G$24:$I$24</c:f>
              <c:numCache>
                <c:formatCode>0%</c:formatCode>
                <c:ptCount val="3"/>
                <c:pt idx="0">
                  <c:v>1.6248153618906951E-2</c:v>
                </c:pt>
                <c:pt idx="1">
                  <c:v>1.5120847719966671E-2</c:v>
                </c:pt>
                <c:pt idx="2">
                  <c:v>6.5866854857680596E-3</c:v>
                </c:pt>
              </c:numCache>
            </c:numRef>
          </c:val>
        </c:ser>
        <c:ser>
          <c:idx val="4"/>
          <c:order val="4"/>
          <c:tx>
            <c:strRef>
              <c:f>Sheet1!$E$25:$F$25</c:f>
              <c:strCache>
                <c:ptCount val="1"/>
                <c:pt idx="0">
                  <c:v>Spanish</c:v>
                </c:pt>
              </c:strCache>
            </c:strRef>
          </c:tx>
          <c:invertIfNegative val="0"/>
          <c:cat>
            <c:strRef>
              <c:f>Sheet1!$G$20:$I$20</c:f>
              <c:strCache>
                <c:ptCount val="3"/>
                <c:pt idx="0">
                  <c:v>Under 3</c:v>
                </c:pt>
                <c:pt idx="1">
                  <c:v>Age3-21</c:v>
                </c:pt>
                <c:pt idx="2">
                  <c:v>Adult</c:v>
                </c:pt>
              </c:strCache>
            </c:strRef>
          </c:cat>
          <c:val>
            <c:numRef>
              <c:f>Sheet1!$G$25:$I$25</c:f>
              <c:numCache>
                <c:formatCode>0%</c:formatCode>
                <c:ptCount val="3"/>
                <c:pt idx="0">
                  <c:v>0.29926144756277695</c:v>
                </c:pt>
                <c:pt idx="1">
                  <c:v>0.20097630670317895</c:v>
                </c:pt>
                <c:pt idx="2">
                  <c:v>7.3864972947541838E-2</c:v>
                </c:pt>
              </c:numCache>
            </c:numRef>
          </c:val>
        </c:ser>
        <c:ser>
          <c:idx val="5"/>
          <c:order val="5"/>
          <c:tx>
            <c:strRef>
              <c:f>Sheet1!$E$26:$F$26</c:f>
              <c:strCache>
                <c:ptCount val="1"/>
                <c:pt idx="0">
                  <c:v>Tagalog</c:v>
                </c:pt>
              </c:strCache>
            </c:strRef>
          </c:tx>
          <c:invertIfNegative val="0"/>
          <c:cat>
            <c:strRef>
              <c:f>Sheet1!$G$20:$I$20</c:f>
              <c:strCache>
                <c:ptCount val="3"/>
                <c:pt idx="0">
                  <c:v>Under 3</c:v>
                </c:pt>
                <c:pt idx="1">
                  <c:v>Age3-21</c:v>
                </c:pt>
                <c:pt idx="2">
                  <c:v>Adult</c:v>
                </c:pt>
              </c:strCache>
            </c:strRef>
          </c:cat>
          <c:val>
            <c:numRef>
              <c:f>Sheet1!$G$26:$I$26</c:f>
              <c:numCache>
                <c:formatCode>0%</c:formatCode>
                <c:ptCount val="3"/>
                <c:pt idx="0">
                  <c:v>1.4475627769571639E-2</c:v>
                </c:pt>
                <c:pt idx="1">
                  <c:v>1.3811167996190022E-2</c:v>
                </c:pt>
                <c:pt idx="2">
                  <c:v>1.5408139261350285E-2</c:v>
                </c:pt>
              </c:numCache>
            </c:numRef>
          </c:val>
        </c:ser>
        <c:ser>
          <c:idx val="6"/>
          <c:order val="6"/>
          <c:tx>
            <c:strRef>
              <c:f>Sheet1!$E$27:$F$27</c:f>
              <c:strCache>
                <c:ptCount val="1"/>
                <c:pt idx="0">
                  <c:v>Other</c:v>
                </c:pt>
              </c:strCache>
            </c:strRef>
          </c:tx>
          <c:invertIfNegative val="0"/>
          <c:cat>
            <c:strRef>
              <c:f>Sheet1!$G$20:$I$20</c:f>
              <c:strCache>
                <c:ptCount val="3"/>
                <c:pt idx="0">
                  <c:v>Under 3</c:v>
                </c:pt>
                <c:pt idx="1">
                  <c:v>Age3-21</c:v>
                </c:pt>
                <c:pt idx="2">
                  <c:v>Adult</c:v>
                </c:pt>
              </c:strCache>
            </c:strRef>
          </c:cat>
          <c:val>
            <c:numRef>
              <c:f>Sheet1!$G$27:$I$27</c:f>
              <c:numCache>
                <c:formatCode>0%</c:formatCode>
                <c:ptCount val="3"/>
                <c:pt idx="0">
                  <c:v>0.11019202363367803</c:v>
                </c:pt>
                <c:pt idx="1">
                  <c:v>5.6911537087748577E-2</c:v>
                </c:pt>
                <c:pt idx="2">
                  <c:v>3.8461538461538464E-2</c:v>
                </c:pt>
              </c:numCache>
            </c:numRef>
          </c:val>
        </c:ser>
        <c:dLbls>
          <c:showLegendKey val="0"/>
          <c:showVal val="0"/>
          <c:showCatName val="0"/>
          <c:showSerName val="0"/>
          <c:showPercent val="0"/>
          <c:showBubbleSize val="0"/>
        </c:dLbls>
        <c:gapWidth val="75"/>
        <c:shape val="box"/>
        <c:axId val="199497104"/>
        <c:axId val="199497496"/>
        <c:axId val="0"/>
      </c:bar3DChart>
      <c:catAx>
        <c:axId val="199497104"/>
        <c:scaling>
          <c:orientation val="minMax"/>
        </c:scaling>
        <c:delete val="0"/>
        <c:axPos val="l"/>
        <c:numFmt formatCode="General" sourceLinked="0"/>
        <c:majorTickMark val="none"/>
        <c:minorTickMark val="none"/>
        <c:tickLblPos val="nextTo"/>
        <c:txPr>
          <a:bodyPr/>
          <a:lstStyle/>
          <a:p>
            <a:pPr>
              <a:defRPr sz="1600" b="1"/>
            </a:pPr>
            <a:endParaRPr lang="en-US"/>
          </a:p>
        </c:txPr>
        <c:crossAx val="199497496"/>
        <c:crosses val="autoZero"/>
        <c:auto val="1"/>
        <c:lblAlgn val="ctr"/>
        <c:lblOffset val="100"/>
        <c:noMultiLvlLbl val="0"/>
      </c:catAx>
      <c:valAx>
        <c:axId val="199497496"/>
        <c:scaling>
          <c:orientation val="minMax"/>
        </c:scaling>
        <c:delete val="0"/>
        <c:axPos val="b"/>
        <c:majorGridlines/>
        <c:numFmt formatCode="0%" sourceLinked="1"/>
        <c:majorTickMark val="none"/>
        <c:minorTickMark val="none"/>
        <c:tickLblPos val="nextTo"/>
        <c:crossAx val="199497104"/>
        <c:crosses val="autoZero"/>
        <c:crossBetween val="between"/>
      </c:valAx>
    </c:plotArea>
    <c:legend>
      <c:legendPos val="b"/>
      <c:layout/>
      <c:overlay val="0"/>
      <c:txPr>
        <a:bodyPr/>
        <a:lstStyle/>
        <a:p>
          <a:pPr>
            <a:defRPr sz="1600" b="1"/>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546587926509203E-2"/>
          <c:y val="0"/>
          <c:w val="0.86484461577719451"/>
          <c:h val="0.41267049032547676"/>
        </c:manualLayout>
      </c:layout>
      <c:bar3DChart>
        <c:barDir val="bar"/>
        <c:grouping val="stacked"/>
        <c:varyColors val="0"/>
        <c:ser>
          <c:idx val="0"/>
          <c:order val="0"/>
          <c:tx>
            <c:strRef>
              <c:f>Sheet24!$I$1</c:f>
              <c:strCache>
                <c:ptCount val="1"/>
                <c:pt idx="0">
                  <c:v>ASL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Menores de 3</c:v>
                </c:pt>
                <c:pt idx="1">
                  <c:v>Edades 3-21</c:v>
                </c:pt>
                <c:pt idx="2">
                  <c:v>Adultos</c:v>
                </c:pt>
              </c:strCache>
            </c:strRef>
          </c:cat>
          <c:val>
            <c:numRef>
              <c:f>Sheet24!$I$2:$I$4</c:f>
              <c:numCache>
                <c:formatCode>0.00%</c:formatCode>
                <c:ptCount val="3"/>
                <c:pt idx="0">
                  <c:v>1.1000000000000001E-3</c:v>
                </c:pt>
                <c:pt idx="1">
                  <c:v>1E-3</c:v>
                </c:pt>
                <c:pt idx="2">
                  <c:v>1.2999999999999999E-2</c:v>
                </c:pt>
              </c:numCache>
            </c:numRef>
          </c:val>
        </c:ser>
        <c:ser>
          <c:idx val="1"/>
          <c:order val="1"/>
          <c:tx>
            <c:strRef>
              <c:f>Sheet24!$J$1</c:f>
              <c:strCache>
                <c:ptCount val="1"/>
                <c:pt idx="0">
                  <c:v>Ingles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Sheet24!$H$2:$H$4</c:f>
              <c:strCache>
                <c:ptCount val="3"/>
                <c:pt idx="0">
                  <c:v>Menores de 3</c:v>
                </c:pt>
                <c:pt idx="1">
                  <c:v>Edades 3-21</c:v>
                </c:pt>
                <c:pt idx="2">
                  <c:v>Adultos</c:v>
                </c:pt>
              </c:strCache>
            </c:strRef>
          </c:cat>
          <c:val>
            <c:numRef>
              <c:f>Sheet24!$J$2:$J$4</c:f>
              <c:numCache>
                <c:formatCode>0%</c:formatCode>
                <c:ptCount val="3"/>
                <c:pt idx="0">
                  <c:v>0.54</c:v>
                </c:pt>
                <c:pt idx="1">
                  <c:v>0.67</c:v>
                </c:pt>
                <c:pt idx="2">
                  <c:v>0.81</c:v>
                </c:pt>
              </c:numCache>
            </c:numRef>
          </c:val>
        </c:ser>
        <c:ser>
          <c:idx val="2"/>
          <c:order val="2"/>
          <c:tx>
            <c:strRef>
              <c:f>Sheet24!$K$1</c:f>
              <c:strCache>
                <c:ptCount val="1"/>
                <c:pt idx="0">
                  <c:v>Espanol</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30A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Sheet24!$H$2:$H$4</c:f>
              <c:strCache>
                <c:ptCount val="3"/>
                <c:pt idx="0">
                  <c:v>Menores de 3</c:v>
                </c:pt>
                <c:pt idx="1">
                  <c:v>Edades 3-21</c:v>
                </c:pt>
                <c:pt idx="2">
                  <c:v>Adultos</c:v>
                </c:pt>
              </c:strCache>
            </c:strRef>
          </c:cat>
          <c:val>
            <c:numRef>
              <c:f>Sheet24!$K$2:$K$4</c:f>
              <c:numCache>
                <c:formatCode>0%</c:formatCode>
                <c:ptCount val="3"/>
                <c:pt idx="0">
                  <c:v>0.27</c:v>
                </c:pt>
                <c:pt idx="1">
                  <c:v>0.2</c:v>
                </c:pt>
                <c:pt idx="2">
                  <c:v>0.08</c:v>
                </c:pt>
              </c:numCache>
            </c:numRef>
          </c:val>
        </c:ser>
        <c:ser>
          <c:idx val="3"/>
          <c:order val="3"/>
          <c:tx>
            <c:strRef>
              <c:f>Sheet24!$L$1</c:f>
              <c:strCache>
                <c:ptCount val="1"/>
                <c:pt idx="0">
                  <c:v>Cantones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5.88235407641540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6296296296296294E-3"/>
                  <c:y val="-7.10784450900195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1018518518518514E-3"/>
                  <c:y val="-6.12745216293271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Sheet24!$H$2:$H$4</c:f>
              <c:strCache>
                <c:ptCount val="3"/>
                <c:pt idx="0">
                  <c:v>Menores de 3</c:v>
                </c:pt>
                <c:pt idx="1">
                  <c:v>Edades 3-21</c:v>
                </c:pt>
                <c:pt idx="2">
                  <c:v>Adultos</c:v>
                </c:pt>
              </c:strCache>
            </c:strRef>
          </c:cat>
          <c:val>
            <c:numRef>
              <c:f>Sheet24!$L$2:$L$4</c:f>
              <c:numCache>
                <c:formatCode>0%</c:formatCode>
                <c:ptCount val="3"/>
                <c:pt idx="0">
                  <c:v>0.03</c:v>
                </c:pt>
                <c:pt idx="1">
                  <c:v>0.02</c:v>
                </c:pt>
                <c:pt idx="2" formatCode="0.00%">
                  <c:v>2.1999999999999999E-2</c:v>
                </c:pt>
              </c:numCache>
            </c:numRef>
          </c:val>
        </c:ser>
        <c:ser>
          <c:idx val="4"/>
          <c:order val="4"/>
          <c:tx>
            <c:strRef>
              <c:f>Sheet24!$M$1</c:f>
              <c:strCache>
                <c:ptCount val="1"/>
                <c:pt idx="0">
                  <c:v>Mandarin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Sheet24!$H$2:$H$4</c:f>
              <c:strCache>
                <c:ptCount val="3"/>
                <c:pt idx="0">
                  <c:v>Menores de 3</c:v>
                </c:pt>
                <c:pt idx="1">
                  <c:v>Edades 3-21</c:v>
                </c:pt>
                <c:pt idx="2">
                  <c:v>Adultos</c:v>
                </c:pt>
              </c:strCache>
            </c:strRef>
          </c:cat>
          <c:val>
            <c:numRef>
              <c:f>Sheet24!$M$2:$M$4</c:f>
              <c:numCache>
                <c:formatCode>0%</c:formatCode>
                <c:ptCount val="3"/>
                <c:pt idx="0" formatCode="0.00%">
                  <c:v>2.1000000000000001E-2</c:v>
                </c:pt>
                <c:pt idx="1">
                  <c:v>0.02</c:v>
                </c:pt>
                <c:pt idx="2" formatCode="0.00%">
                  <c:v>1E-3</c:v>
                </c:pt>
              </c:numCache>
            </c:numRef>
          </c:val>
        </c:ser>
        <c:ser>
          <c:idx val="5"/>
          <c:order val="5"/>
          <c:tx>
            <c:strRef>
              <c:f>Sheet24!$N$1</c:f>
              <c:strCache>
                <c:ptCount val="1"/>
                <c:pt idx="0">
                  <c:v>Vietnamita</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Menores de 3</c:v>
                </c:pt>
                <c:pt idx="1">
                  <c:v>Edades 3-21</c:v>
                </c:pt>
                <c:pt idx="2">
                  <c:v>Adultos</c:v>
                </c:pt>
              </c:strCache>
            </c:strRef>
          </c:cat>
          <c:val>
            <c:numRef>
              <c:f>Sheet24!$N$2:$N$4</c:f>
              <c:numCache>
                <c:formatCode>0%</c:formatCode>
                <c:ptCount val="3"/>
                <c:pt idx="0" formatCode="0.00%">
                  <c:v>4.2000000000000003E-2</c:v>
                </c:pt>
                <c:pt idx="1">
                  <c:v>0.02</c:v>
                </c:pt>
                <c:pt idx="2" formatCode="0.00%">
                  <c:v>1.0999999999999999E-2</c:v>
                </c:pt>
              </c:numCache>
            </c:numRef>
          </c:val>
        </c:ser>
        <c:ser>
          <c:idx val="6"/>
          <c:order val="6"/>
          <c:tx>
            <c:strRef>
              <c:f>Sheet24!$O$1</c:f>
              <c:strCache>
                <c:ptCount val="1"/>
                <c:pt idx="0">
                  <c:v>Koreano</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Menores de 3</c:v>
                </c:pt>
                <c:pt idx="1">
                  <c:v>Edades 3-21</c:v>
                </c:pt>
                <c:pt idx="2">
                  <c:v>Adultos</c:v>
                </c:pt>
              </c:strCache>
            </c:strRef>
          </c:cat>
          <c:val>
            <c:numRef>
              <c:f>Sheet24!$O$2:$O$4</c:f>
              <c:numCache>
                <c:formatCode>0.00%</c:formatCode>
                <c:ptCount val="3"/>
                <c:pt idx="0">
                  <c:v>4.0000000000000001E-3</c:v>
                </c:pt>
                <c:pt idx="1">
                  <c:v>4.0000000000000001E-3</c:v>
                </c:pt>
                <c:pt idx="2">
                  <c:v>4.0000000000000001E-3</c:v>
                </c:pt>
              </c:numCache>
            </c:numRef>
          </c:val>
        </c:ser>
        <c:ser>
          <c:idx val="7"/>
          <c:order val="7"/>
          <c:tx>
            <c:strRef>
              <c:f>Sheet24!$P$1</c:f>
              <c:strCache>
                <c:ptCount val="1"/>
                <c:pt idx="0">
                  <c:v>Otro Asiatico</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Menores de 3</c:v>
                </c:pt>
                <c:pt idx="1">
                  <c:v>Edades 3-21</c:v>
                </c:pt>
                <c:pt idx="2">
                  <c:v>Adultos</c:v>
                </c:pt>
              </c:strCache>
            </c:strRef>
          </c:cat>
          <c:val>
            <c:numRef>
              <c:f>Sheet24!$P$2:$P$4</c:f>
              <c:numCache>
                <c:formatCode>0%</c:formatCode>
                <c:ptCount val="3"/>
                <c:pt idx="0" formatCode="0.00%">
                  <c:v>3.0000000000000001E-3</c:v>
                </c:pt>
                <c:pt idx="1">
                  <c:v>0.01</c:v>
                </c:pt>
                <c:pt idx="2" formatCode="0.00%">
                  <c:v>2E-3</c:v>
                </c:pt>
              </c:numCache>
            </c:numRef>
          </c:val>
        </c:ser>
        <c:ser>
          <c:idx val="8"/>
          <c:order val="8"/>
          <c:tx>
            <c:strRef>
              <c:f>Sheet24!$Q$1</c:f>
              <c:strCache>
                <c:ptCount val="1"/>
                <c:pt idx="0">
                  <c:v>Farsi</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Menores de 3</c:v>
                </c:pt>
                <c:pt idx="1">
                  <c:v>Edades 3-21</c:v>
                </c:pt>
                <c:pt idx="2">
                  <c:v>Adultos</c:v>
                </c:pt>
              </c:strCache>
            </c:strRef>
          </c:cat>
          <c:val>
            <c:numRef>
              <c:f>Sheet24!$Q$2:$Q$4</c:f>
              <c:numCache>
                <c:formatCode>0.00%</c:formatCode>
                <c:ptCount val="3"/>
                <c:pt idx="0" formatCode="0%">
                  <c:v>0.01</c:v>
                </c:pt>
                <c:pt idx="1">
                  <c:v>4.0000000000000001E-3</c:v>
                </c:pt>
                <c:pt idx="2">
                  <c:v>1E-3</c:v>
                </c:pt>
              </c:numCache>
            </c:numRef>
          </c:val>
        </c:ser>
        <c:ser>
          <c:idx val="9"/>
          <c:order val="9"/>
          <c:tx>
            <c:strRef>
              <c:f>Sheet24!$R$1</c:f>
              <c:strCache>
                <c:ptCount val="1"/>
                <c:pt idx="0">
                  <c:v>Arabe</c:v>
                </c:pt>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Sheet24!$H$2:$H$4</c:f>
              <c:strCache>
                <c:ptCount val="3"/>
                <c:pt idx="0">
                  <c:v>Menores de 3</c:v>
                </c:pt>
                <c:pt idx="1">
                  <c:v>Edades 3-21</c:v>
                </c:pt>
                <c:pt idx="2">
                  <c:v>Adultos</c:v>
                </c:pt>
              </c:strCache>
            </c:strRef>
          </c:cat>
          <c:val>
            <c:numRef>
              <c:f>Sheet24!$R$2:$R$4</c:f>
              <c:numCache>
                <c:formatCode>0%</c:formatCode>
                <c:ptCount val="3"/>
                <c:pt idx="0">
                  <c:v>0.02</c:v>
                </c:pt>
                <c:pt idx="1">
                  <c:v>0.01</c:v>
                </c:pt>
                <c:pt idx="2" formatCode="0.00%">
                  <c:v>6.0000000000000001E-3</c:v>
                </c:pt>
              </c:numCache>
            </c:numRef>
          </c:val>
        </c:ser>
        <c:dLbls>
          <c:showLegendKey val="0"/>
          <c:showVal val="1"/>
          <c:showCatName val="0"/>
          <c:showSerName val="0"/>
          <c:showPercent val="0"/>
          <c:showBubbleSize val="0"/>
        </c:dLbls>
        <c:gapWidth val="150"/>
        <c:shape val="box"/>
        <c:axId val="199498280"/>
        <c:axId val="199498672"/>
        <c:axId val="0"/>
      </c:bar3DChart>
      <c:catAx>
        <c:axId val="199498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FFFF00"/>
                </a:solidFill>
                <a:latin typeface="+mn-lt"/>
                <a:ea typeface="+mn-ea"/>
                <a:cs typeface="+mn-cs"/>
              </a:defRPr>
            </a:pPr>
            <a:endParaRPr lang="en-US"/>
          </a:p>
        </c:txPr>
        <c:crossAx val="199498672"/>
        <c:crosses val="autoZero"/>
        <c:auto val="1"/>
        <c:lblAlgn val="ctr"/>
        <c:lblOffset val="100"/>
        <c:noMultiLvlLbl val="0"/>
      </c:catAx>
      <c:valAx>
        <c:axId val="199498672"/>
        <c:scaling>
          <c:orientation val="minMax"/>
        </c:scaling>
        <c:delete val="0"/>
        <c:axPos val="b"/>
        <c:majorGridlines>
          <c:spPr>
            <a:ln w="9525" cap="flat" cmpd="sng" algn="ctr">
              <a:solidFill>
                <a:schemeClr val="dk1">
                  <a:lumMod val="50000"/>
                  <a:lumOff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9498280"/>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1" i="0" u="none" strike="noStrike" kern="1200" baseline="0">
                <a:solidFill>
                  <a:srgbClr val="00B050"/>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25200495771363E-2"/>
          <c:y val="9.9698340441581171E-2"/>
          <c:w val="0.91511947725284337"/>
          <c:h val="0.79315805277241547"/>
        </c:manualLayout>
      </c:layout>
      <c:line3DChart>
        <c:grouping val="standar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Sheet25!$A$1:$A$7</c:f>
              <c:strCache>
                <c:ptCount val="7"/>
                <c:pt idx="0">
                  <c:v>Blancos</c:v>
                </c:pt>
                <c:pt idx="1">
                  <c:v>Hispanos</c:v>
                </c:pt>
                <c:pt idx="2">
                  <c:v>Negro o Africoamericano</c:v>
                </c:pt>
                <c:pt idx="3">
                  <c:v>Nativo Indigena o de Alaska</c:v>
                </c:pt>
                <c:pt idx="4">
                  <c:v>Asiaticos</c:v>
                </c:pt>
                <c:pt idx="5">
                  <c:v>Nativos de Hawaii o de Otra Isla del Pacifico</c:v>
                </c:pt>
                <c:pt idx="6">
                  <c:v>Otra Etnia o Raza / Multicultural</c:v>
                </c:pt>
              </c:strCache>
            </c:strRef>
          </c:cat>
          <c:val>
            <c:numRef>
              <c:f>Sheet25!$B$1:$B$7</c:f>
              <c:numCache>
                <c:formatCode>0%</c:formatCode>
                <c:ptCount val="7"/>
                <c:pt idx="0">
                  <c:v>0.61</c:v>
                </c:pt>
                <c:pt idx="1">
                  <c:v>0.92</c:v>
                </c:pt>
                <c:pt idx="2">
                  <c:v>0.68</c:v>
                </c:pt>
                <c:pt idx="3">
                  <c:v>0.6</c:v>
                </c:pt>
                <c:pt idx="4" formatCode="0.00%">
                  <c:v>0.90400000000000003</c:v>
                </c:pt>
                <c:pt idx="5">
                  <c:v>0.95</c:v>
                </c:pt>
                <c:pt idx="6">
                  <c:v>0.89</c:v>
                </c:pt>
              </c:numCache>
            </c:numRef>
          </c:val>
          <c:smooth val="0"/>
        </c:ser>
        <c:dLbls>
          <c:showLegendKey val="0"/>
          <c:showVal val="1"/>
          <c:showCatName val="0"/>
          <c:showSerName val="0"/>
          <c:showPercent val="0"/>
          <c:showBubbleSize val="0"/>
        </c:dLbls>
        <c:axId val="208787488"/>
        <c:axId val="208787880"/>
        <c:axId val="133340184"/>
      </c:line3DChart>
      <c:catAx>
        <c:axId val="208787488"/>
        <c:scaling>
          <c:orientation val="minMax"/>
        </c:scaling>
        <c:delete val="0"/>
        <c:axPos val="b"/>
        <c:numFmt formatCode="General" sourceLinked="1"/>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rgbClr val="FFC000"/>
                </a:solidFill>
                <a:latin typeface="+mn-lt"/>
                <a:ea typeface="+mn-ea"/>
                <a:cs typeface="+mn-cs"/>
              </a:defRPr>
            </a:pPr>
            <a:endParaRPr lang="en-US"/>
          </a:p>
        </c:txPr>
        <c:crossAx val="208787880"/>
        <c:crosses val="autoZero"/>
        <c:auto val="1"/>
        <c:lblAlgn val="ctr"/>
        <c:lblOffset val="100"/>
        <c:noMultiLvlLbl val="0"/>
      </c:catAx>
      <c:valAx>
        <c:axId val="208787880"/>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8787488"/>
        <c:crosses val="autoZero"/>
        <c:crossBetween val="between"/>
      </c:valAx>
      <c:serAx>
        <c:axId val="133340184"/>
        <c:scaling>
          <c:orientation val="minMax"/>
        </c:scaling>
        <c:delete val="1"/>
        <c:axPos val="b"/>
        <c:majorTickMark val="out"/>
        <c:minorTickMark val="none"/>
        <c:tickLblPos val="nextTo"/>
        <c:crossAx val="208787880"/>
        <c:crosses val="autoZero"/>
      </c:ser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Sheet26!$A$1</c:f>
              <c:strCache>
                <c:ptCount val="1"/>
                <c:pt idx="0">
                  <c:v>Blanco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Sheet26!$B$1</c:f>
              <c:numCache>
                <c:formatCode>0%</c:formatCode>
                <c:ptCount val="1"/>
                <c:pt idx="0">
                  <c:v>0.51</c:v>
                </c:pt>
              </c:numCache>
            </c:numRef>
          </c:val>
        </c:ser>
        <c:ser>
          <c:idx val="1"/>
          <c:order val="1"/>
          <c:tx>
            <c:strRef>
              <c:f>Sheet26!$A$2</c:f>
              <c:strCache>
                <c:ptCount val="1"/>
                <c:pt idx="0">
                  <c:v>Hispano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Sheet26!$B$2</c:f>
              <c:numCache>
                <c:formatCode>0%</c:formatCode>
                <c:ptCount val="1"/>
                <c:pt idx="0">
                  <c:v>0.09</c:v>
                </c:pt>
              </c:numCache>
            </c:numRef>
          </c:val>
        </c:ser>
        <c:ser>
          <c:idx val="2"/>
          <c:order val="2"/>
          <c:tx>
            <c:strRef>
              <c:f>Sheet26!$A$3</c:f>
              <c:strCache>
                <c:ptCount val="1"/>
                <c:pt idx="0">
                  <c:v>Negro/Afroamericano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Sheet26!$B$3</c:f>
              <c:numCache>
                <c:formatCode>0%</c:formatCode>
                <c:ptCount val="1"/>
                <c:pt idx="0">
                  <c:v>0.25</c:v>
                </c:pt>
              </c:numCache>
            </c:numRef>
          </c:val>
        </c:ser>
        <c:ser>
          <c:idx val="3"/>
          <c:order val="3"/>
          <c:tx>
            <c:strRef>
              <c:f>Sheet26!$A$4</c:f>
              <c:strCache>
                <c:ptCount val="1"/>
                <c:pt idx="0">
                  <c:v>Nativo Indigena o de Alaska</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Sheet26!$B$4</c:f>
              <c:numCache>
                <c:formatCode>0.00%</c:formatCode>
                <c:ptCount val="1"/>
                <c:pt idx="0">
                  <c:v>4.0000000000000001E-3</c:v>
                </c:pt>
              </c:numCache>
            </c:numRef>
          </c:val>
        </c:ser>
        <c:ser>
          <c:idx val="4"/>
          <c:order val="4"/>
          <c:tx>
            <c:strRef>
              <c:f>Sheet26!$A$5</c:f>
              <c:strCache>
                <c:ptCount val="1"/>
                <c:pt idx="0">
                  <c:v>Asiatico</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Sheet26!$B$5</c:f>
              <c:numCache>
                <c:formatCode>0%</c:formatCode>
                <c:ptCount val="1"/>
                <c:pt idx="0">
                  <c:v>0.08</c:v>
                </c:pt>
              </c:numCache>
            </c:numRef>
          </c:val>
        </c:ser>
        <c:ser>
          <c:idx val="5"/>
          <c:order val="5"/>
          <c:tx>
            <c:strRef>
              <c:f>Sheet26!$A$6</c:f>
              <c:strCache>
                <c:ptCount val="1"/>
                <c:pt idx="0">
                  <c:v>Nativo de Hawaii o de Isla del Pacifico</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Sheet26!$B$6</c:f>
              <c:numCache>
                <c:formatCode>0.00%</c:formatCode>
                <c:ptCount val="1"/>
                <c:pt idx="0">
                  <c:v>6.9999999999999999E-4</c:v>
                </c:pt>
              </c:numCache>
            </c:numRef>
          </c:val>
        </c:ser>
        <c:ser>
          <c:idx val="6"/>
          <c:order val="6"/>
          <c:tx>
            <c:strRef>
              <c:f>Sheet26!$A$7</c:f>
              <c:strCache>
                <c:ptCount val="1"/>
                <c:pt idx="0">
                  <c:v>Otra Etnia o Raza /Multicultural</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val>
            <c:numRef>
              <c:f>Sheet26!$B$7</c:f>
              <c:numCache>
                <c:formatCode>0%</c:formatCode>
                <c:ptCount val="1"/>
                <c:pt idx="0">
                  <c:v>7.0000000000000007E-2</c:v>
                </c:pt>
              </c:numCache>
            </c:numRef>
          </c:val>
        </c:ser>
        <c:dLbls>
          <c:showLegendKey val="0"/>
          <c:showVal val="0"/>
          <c:showCatName val="0"/>
          <c:showSerName val="0"/>
          <c:showPercent val="0"/>
          <c:showBubbleSize val="0"/>
        </c:dLbls>
        <c:gapWidth val="150"/>
        <c:shape val="box"/>
        <c:axId val="208788664"/>
        <c:axId val="208789056"/>
        <c:axId val="0"/>
      </c:bar3DChart>
      <c:catAx>
        <c:axId val="2087886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8789056"/>
        <c:crosses val="autoZero"/>
        <c:auto val="1"/>
        <c:lblAlgn val="ctr"/>
        <c:lblOffset val="100"/>
        <c:noMultiLvlLbl val="0"/>
      </c:catAx>
      <c:valAx>
        <c:axId val="20878905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208788664"/>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400" b="1"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Sheet27!$A$2</c:f>
              <c:strCache>
                <c:ptCount val="1"/>
                <c:pt idx="0">
                  <c:v>Indigena Americano O Nativo de Alaska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En General</c:v>
                </c:pt>
                <c:pt idx="1">
                  <c:v>Menores de 21</c:v>
                </c:pt>
              </c:strCache>
            </c:strRef>
          </c:cat>
          <c:val>
            <c:numRef>
              <c:f>Sheet27!$B$2:$C$2</c:f>
              <c:numCache>
                <c:formatCode>0.00%</c:formatCode>
                <c:ptCount val="2"/>
                <c:pt idx="0">
                  <c:v>0.6</c:v>
                </c:pt>
                <c:pt idx="1">
                  <c:v>0.92300000000000004</c:v>
                </c:pt>
              </c:numCache>
            </c:numRef>
          </c:val>
        </c:ser>
        <c:ser>
          <c:idx val="1"/>
          <c:order val="1"/>
          <c:tx>
            <c:strRef>
              <c:f>Sheet27!$A$3</c:f>
              <c:strCache>
                <c:ptCount val="1"/>
                <c:pt idx="0">
                  <c:v>Asiatico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En General</c:v>
                </c:pt>
                <c:pt idx="1">
                  <c:v>Menores de 21</c:v>
                </c:pt>
              </c:strCache>
            </c:strRef>
          </c:cat>
          <c:val>
            <c:numRef>
              <c:f>Sheet27!$B$3:$C$3</c:f>
              <c:numCache>
                <c:formatCode>0%</c:formatCode>
                <c:ptCount val="2"/>
                <c:pt idx="0">
                  <c:v>0.90300000000000002</c:v>
                </c:pt>
                <c:pt idx="1">
                  <c:v>0.97399999999999998</c:v>
                </c:pt>
              </c:numCache>
            </c:numRef>
          </c:val>
        </c:ser>
        <c:ser>
          <c:idx val="2"/>
          <c:order val="2"/>
          <c:tx>
            <c:strRef>
              <c:f>Sheet27!$A$4</c:f>
              <c:strCache>
                <c:ptCount val="1"/>
                <c:pt idx="0">
                  <c:v>Negro/Afroamericano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En General</c:v>
                </c:pt>
                <c:pt idx="1">
                  <c:v>Menores de 21</c:v>
                </c:pt>
              </c:strCache>
            </c:strRef>
          </c:cat>
          <c:val>
            <c:numRef>
              <c:f>Sheet27!$B$4:$C$4</c:f>
              <c:numCache>
                <c:formatCode>0%</c:formatCode>
                <c:ptCount val="2"/>
                <c:pt idx="0">
                  <c:v>0.68</c:v>
                </c:pt>
                <c:pt idx="1">
                  <c:v>0.95</c:v>
                </c:pt>
              </c:numCache>
            </c:numRef>
          </c:val>
        </c:ser>
        <c:ser>
          <c:idx val="3"/>
          <c:order val="3"/>
          <c:tx>
            <c:strRef>
              <c:f>Sheet27!$A$5</c:f>
              <c:strCache>
                <c:ptCount val="1"/>
                <c:pt idx="0">
                  <c:v>Hispano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En General</c:v>
                </c:pt>
                <c:pt idx="1">
                  <c:v>Menores de 21</c:v>
                </c:pt>
              </c:strCache>
            </c:strRef>
          </c:cat>
          <c:val>
            <c:numRef>
              <c:f>Sheet27!$B$5:$C$5</c:f>
              <c:numCache>
                <c:formatCode>0%</c:formatCode>
                <c:ptCount val="2"/>
                <c:pt idx="0">
                  <c:v>0.92</c:v>
                </c:pt>
                <c:pt idx="1">
                  <c:v>0.96</c:v>
                </c:pt>
              </c:numCache>
            </c:numRef>
          </c:val>
        </c:ser>
        <c:ser>
          <c:idx val="4"/>
          <c:order val="4"/>
          <c:tx>
            <c:strRef>
              <c:f>Sheet27!$A$6</c:f>
              <c:strCache>
                <c:ptCount val="1"/>
                <c:pt idx="0">
                  <c:v>Nativo de Hawaii o de Otra Isla del Pacifico</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En General</c:v>
                </c:pt>
                <c:pt idx="1">
                  <c:v>Menores de 21</c:v>
                </c:pt>
              </c:strCache>
            </c:strRef>
          </c:cat>
          <c:val>
            <c:numRef>
              <c:f>Sheet27!$B$6:$C$6</c:f>
              <c:numCache>
                <c:formatCode>0.00%</c:formatCode>
                <c:ptCount val="2"/>
                <c:pt idx="0">
                  <c:v>0.95</c:v>
                </c:pt>
                <c:pt idx="1">
                  <c:v>1</c:v>
                </c:pt>
              </c:numCache>
            </c:numRef>
          </c:val>
        </c:ser>
        <c:ser>
          <c:idx val="5"/>
          <c:order val="5"/>
          <c:tx>
            <c:strRef>
              <c:f>Sheet27!$A$7</c:f>
              <c:strCache>
                <c:ptCount val="1"/>
                <c:pt idx="0">
                  <c:v>Otra Etnia o Raza / Multicultural</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En General</c:v>
                </c:pt>
                <c:pt idx="1">
                  <c:v>Menores de 21</c:v>
                </c:pt>
              </c:strCache>
            </c:strRef>
          </c:cat>
          <c:val>
            <c:numRef>
              <c:f>Sheet27!$B$7:$C$7</c:f>
              <c:numCache>
                <c:formatCode>0%</c:formatCode>
                <c:ptCount val="2"/>
                <c:pt idx="0">
                  <c:v>0.89</c:v>
                </c:pt>
                <c:pt idx="1">
                  <c:v>0.98</c:v>
                </c:pt>
              </c:numCache>
            </c:numRef>
          </c:val>
        </c:ser>
        <c:ser>
          <c:idx val="6"/>
          <c:order val="6"/>
          <c:tx>
            <c:strRef>
              <c:f>Sheet27!$A$8</c:f>
              <c:strCache>
                <c:ptCount val="1"/>
                <c:pt idx="0">
                  <c:v>Blanco</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Sheet27!$B$1:$C$1</c:f>
              <c:strCache>
                <c:ptCount val="2"/>
                <c:pt idx="0">
                  <c:v>En General</c:v>
                </c:pt>
                <c:pt idx="1">
                  <c:v>Menores de 21</c:v>
                </c:pt>
              </c:strCache>
            </c:strRef>
          </c:cat>
          <c:val>
            <c:numRef>
              <c:f>Sheet27!$B$8:$C$8</c:f>
              <c:numCache>
                <c:formatCode>0%</c:formatCode>
                <c:ptCount val="2"/>
                <c:pt idx="0">
                  <c:v>0.61299999999999999</c:v>
                </c:pt>
                <c:pt idx="1">
                  <c:v>0.94</c:v>
                </c:pt>
              </c:numCache>
            </c:numRef>
          </c:val>
        </c:ser>
        <c:dLbls>
          <c:showLegendKey val="0"/>
          <c:showVal val="0"/>
          <c:showCatName val="0"/>
          <c:showSerName val="0"/>
          <c:showPercent val="0"/>
          <c:showBubbleSize val="0"/>
        </c:dLbls>
        <c:gapWidth val="150"/>
        <c:shape val="box"/>
        <c:axId val="208790232"/>
        <c:axId val="135373488"/>
        <c:axId val="0"/>
      </c:bar3DChart>
      <c:catAx>
        <c:axId val="208790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373488"/>
        <c:crosses val="autoZero"/>
        <c:auto val="1"/>
        <c:lblAlgn val="ctr"/>
        <c:lblOffset val="100"/>
        <c:noMultiLvlLbl val="0"/>
      </c:catAx>
      <c:valAx>
        <c:axId val="135373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7902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noProof="0" dirty="0" smtClean="0"/>
              <a:t>Gastos de Todas Las Edades por Etnia</a:t>
            </a:r>
            <a:endParaRPr lang="es-CO" noProof="0" dirty="0"/>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2025917542962845E-2"/>
          <c:y val="0.14170009551098375"/>
          <c:w val="0.91797408245703715"/>
          <c:h val="0.6905176791441795"/>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Sheet1!$A$2:$A$8</c:f>
              <c:strCache>
                <c:ptCount val="7"/>
                <c:pt idx="0">
                  <c:v>Indigena Americano o Nativo de Alaska</c:v>
                </c:pt>
                <c:pt idx="1">
                  <c:v>Asiatico</c:v>
                </c:pt>
                <c:pt idx="2">
                  <c:v>Negro/ Afro Americano</c:v>
                </c:pt>
                <c:pt idx="3">
                  <c:v>Hispano</c:v>
                </c:pt>
                <c:pt idx="4">
                  <c:v>Nativo de Hawaii o de Otra Isla del Pacifico</c:v>
                </c:pt>
                <c:pt idx="5">
                  <c:v>Otra Etnia o Raza/ Multicultural</c:v>
                </c:pt>
                <c:pt idx="6">
                  <c:v>Blanco</c:v>
                </c:pt>
              </c:strCache>
            </c:strRef>
          </c:cat>
          <c:val>
            <c:numRef>
              <c:f>Sheet1!$B$2:$B$8</c:f>
              <c:numCache>
                <c:formatCode>_("$"* #,##0.00_);_("$"* \(#,##0.00\);_("$"* "-"??_);_(@_)</c:formatCode>
                <c:ptCount val="7"/>
                <c:pt idx="0">
                  <c:v>22668</c:v>
                </c:pt>
                <c:pt idx="1">
                  <c:v>10917</c:v>
                </c:pt>
                <c:pt idx="2">
                  <c:v>19720</c:v>
                </c:pt>
                <c:pt idx="3">
                  <c:v>8991</c:v>
                </c:pt>
                <c:pt idx="4">
                  <c:v>5973</c:v>
                </c:pt>
                <c:pt idx="5">
                  <c:v>10824</c:v>
                </c:pt>
                <c:pt idx="6">
                  <c:v>25112</c:v>
                </c:pt>
              </c:numCache>
            </c:numRef>
          </c:val>
        </c:ser>
        <c:dLbls>
          <c:dLblPos val="outEnd"/>
          <c:showLegendKey val="0"/>
          <c:showVal val="1"/>
          <c:showCatName val="0"/>
          <c:showSerName val="0"/>
          <c:showPercent val="0"/>
          <c:showBubbleSize val="0"/>
        </c:dLbls>
        <c:gapWidth val="100"/>
        <c:overlap val="-24"/>
        <c:axId val="135374664"/>
        <c:axId val="135375056"/>
      </c:barChart>
      <c:catAx>
        <c:axId val="1353746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rgbClr val="FFC000"/>
                </a:solidFill>
                <a:latin typeface="+mn-lt"/>
                <a:ea typeface="+mn-ea"/>
                <a:cs typeface="+mn-cs"/>
              </a:defRPr>
            </a:pPr>
            <a:endParaRPr lang="en-US"/>
          </a:p>
        </c:txPr>
        <c:crossAx val="135375056"/>
        <c:crosses val="autoZero"/>
        <c:auto val="1"/>
        <c:lblAlgn val="ctr"/>
        <c:lblOffset val="100"/>
        <c:noMultiLvlLbl val="0"/>
      </c:catAx>
      <c:valAx>
        <c:axId val="135375056"/>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537466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CO" sz="2200" b="1" i="0" u="none" strike="noStrike" kern="1200" baseline="0" noProof="0">
                <a:solidFill>
                  <a:srgbClr val="C00000"/>
                </a:solidFill>
                <a:latin typeface="+mn-lt"/>
                <a:ea typeface="+mn-ea"/>
                <a:cs typeface="+mn-cs"/>
              </a:defRPr>
            </a:pPr>
            <a:r>
              <a:rPr lang="es-CO" noProof="0" dirty="0" smtClean="0">
                <a:solidFill>
                  <a:srgbClr val="C00000"/>
                </a:solidFill>
              </a:rPr>
              <a:t>Gastos Por </a:t>
            </a:r>
            <a:r>
              <a:rPr lang="es-CO" noProof="0" dirty="0" smtClean="0">
                <a:solidFill>
                  <a:srgbClr val="C00000"/>
                </a:solidFill>
              </a:rPr>
              <a:t>Etnia. </a:t>
            </a:r>
            <a:r>
              <a:rPr lang="es-CO" noProof="0" dirty="0" smtClean="0">
                <a:solidFill>
                  <a:srgbClr val="C00000"/>
                </a:solidFill>
              </a:rPr>
              <a:t>Edades 3-21</a:t>
            </a:r>
            <a:endParaRPr lang="es-CO" noProof="0" dirty="0">
              <a:solidFill>
                <a:srgbClr val="C00000"/>
              </a:solidFill>
            </a:endParaRPr>
          </a:p>
        </c:rich>
      </c:tx>
      <c:layout/>
      <c:overlay val="0"/>
      <c:spPr>
        <a:noFill/>
        <a:ln>
          <a:noFill/>
        </a:ln>
        <a:effectLst/>
      </c:spPr>
      <c:txPr>
        <a:bodyPr rot="0" spcFirstLastPara="1" vertOverflow="ellipsis" vert="horz" wrap="square" anchor="ctr" anchorCtr="1"/>
        <a:lstStyle/>
        <a:p>
          <a:pPr>
            <a:defRPr lang="es-CO" sz="2200" b="1" i="0" u="none" strike="noStrike" kern="1200" baseline="0" noProof="0">
              <a:solidFill>
                <a:srgbClr val="C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Sheet2!$A$2:$A$8</c:f>
              <c:strCache>
                <c:ptCount val="7"/>
                <c:pt idx="0">
                  <c:v>Indigena Americano o Nativo de Alaska</c:v>
                </c:pt>
                <c:pt idx="1">
                  <c:v>Asiatico</c:v>
                </c:pt>
                <c:pt idx="2">
                  <c:v>Negro/ Afro Americano</c:v>
                </c:pt>
                <c:pt idx="3">
                  <c:v>Hispano</c:v>
                </c:pt>
                <c:pt idx="4">
                  <c:v>Nativo de Hawaii o de Otra Isla del Pacifico</c:v>
                </c:pt>
                <c:pt idx="5">
                  <c:v>Otra Etnia/Raza o Multicultural</c:v>
                </c:pt>
                <c:pt idx="6">
                  <c:v>Blanco</c:v>
                </c:pt>
              </c:strCache>
            </c:strRef>
          </c:cat>
          <c:val>
            <c:numRef>
              <c:f>Sheet2!$B$2:$B$8</c:f>
              <c:numCache>
                <c:formatCode>_("$"* #,##0.00_);_("$"* \(#,##0.00\);_("$"* "-"??_);_(@_)</c:formatCode>
                <c:ptCount val="7"/>
                <c:pt idx="0">
                  <c:v>5509</c:v>
                </c:pt>
                <c:pt idx="1">
                  <c:v>6226</c:v>
                </c:pt>
                <c:pt idx="2">
                  <c:v>7022</c:v>
                </c:pt>
                <c:pt idx="3">
                  <c:v>4418</c:v>
                </c:pt>
                <c:pt idx="4">
                  <c:v>3058</c:v>
                </c:pt>
                <c:pt idx="5">
                  <c:v>4820</c:v>
                </c:pt>
                <c:pt idx="6">
                  <c:v>7612</c:v>
                </c:pt>
              </c:numCache>
            </c:numRef>
          </c:val>
        </c:ser>
        <c:dLbls>
          <c:dLblPos val="inEnd"/>
          <c:showLegendKey val="0"/>
          <c:showVal val="1"/>
          <c:showCatName val="0"/>
          <c:showSerName val="0"/>
          <c:showPercent val="0"/>
          <c:showBubbleSize val="0"/>
        </c:dLbls>
        <c:gapWidth val="65"/>
        <c:axId val="200458864"/>
        <c:axId val="200459256"/>
      </c:barChart>
      <c:catAx>
        <c:axId val="2004588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rgbClr val="C00000"/>
                </a:solidFill>
                <a:latin typeface="+mn-lt"/>
                <a:ea typeface="+mn-ea"/>
                <a:cs typeface="+mn-cs"/>
              </a:defRPr>
            </a:pPr>
            <a:endParaRPr lang="en-US"/>
          </a:p>
        </c:txPr>
        <c:crossAx val="200459256"/>
        <c:crosses val="autoZero"/>
        <c:auto val="1"/>
        <c:lblAlgn val="ctr"/>
        <c:lblOffset val="100"/>
        <c:noMultiLvlLbl val="0"/>
      </c:catAx>
      <c:valAx>
        <c:axId val="2004592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00_);_(&quot;$&quot;* \(#,##0.00\);_(&quot;$&quot;* &quot;-&quot;??_);_(@_)" sourceLinked="1"/>
        <c:majorTickMark val="none"/>
        <c:minorTickMark val="none"/>
        <c:tickLblPos val="nextTo"/>
        <c:crossAx val="2004588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71916730265434E-2"/>
          <c:y val="0.11907468058535867"/>
          <c:w val="0.90218146547231748"/>
          <c:h val="0.76175393906589683"/>
        </c:manualLayout>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Sheet3!$A$1:$A$7</c:f>
              <c:strCache>
                <c:ptCount val="7"/>
                <c:pt idx="0">
                  <c:v>Indigena Americano o Nativo de Alaska</c:v>
                </c:pt>
                <c:pt idx="1">
                  <c:v>Asiatico</c:v>
                </c:pt>
                <c:pt idx="2">
                  <c:v>Negro/ Afro Americano</c:v>
                </c:pt>
                <c:pt idx="3">
                  <c:v>Hispano</c:v>
                </c:pt>
                <c:pt idx="4">
                  <c:v>Nativo de Hawaii o de Otra Isla del Pacifico</c:v>
                </c:pt>
                <c:pt idx="5">
                  <c:v>Otra Etnia/Raza o Multicultural</c:v>
                </c:pt>
                <c:pt idx="6">
                  <c:v>Blanco</c:v>
                </c:pt>
              </c:strCache>
            </c:strRef>
          </c:cat>
          <c:val>
            <c:numRef>
              <c:f>Sheet3!$B$1:$B$7</c:f>
              <c:numCache>
                <c:formatCode>_("$"* #,##0.00_);_("$"* \(#,##0.00\);_("$"* "-"??_);_(@_)</c:formatCode>
                <c:ptCount val="7"/>
                <c:pt idx="0">
                  <c:v>5756</c:v>
                </c:pt>
                <c:pt idx="1">
                  <c:v>3802</c:v>
                </c:pt>
                <c:pt idx="2">
                  <c:v>4079</c:v>
                </c:pt>
                <c:pt idx="3">
                  <c:v>3581</c:v>
                </c:pt>
                <c:pt idx="4">
                  <c:v>2587</c:v>
                </c:pt>
                <c:pt idx="5">
                  <c:v>4206</c:v>
                </c:pt>
                <c:pt idx="6">
                  <c:v>4351</c:v>
                </c:pt>
              </c:numCache>
            </c:numRef>
          </c:val>
        </c:ser>
        <c:dLbls>
          <c:dLblPos val="outEnd"/>
          <c:showLegendKey val="0"/>
          <c:showVal val="1"/>
          <c:showCatName val="0"/>
          <c:showSerName val="0"/>
          <c:showPercent val="0"/>
          <c:showBubbleSize val="0"/>
        </c:dLbls>
        <c:gapWidth val="100"/>
        <c:overlap val="-24"/>
        <c:axId val="200460040"/>
        <c:axId val="200460432"/>
      </c:barChart>
      <c:catAx>
        <c:axId val="2004600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1" i="0" u="none" strike="noStrike" kern="1200" baseline="0">
                <a:solidFill>
                  <a:srgbClr val="FFFF00"/>
                </a:solidFill>
                <a:latin typeface="+mn-lt"/>
                <a:ea typeface="+mn-ea"/>
                <a:cs typeface="+mn-cs"/>
              </a:defRPr>
            </a:pPr>
            <a:endParaRPr lang="en-US"/>
          </a:p>
        </c:txPr>
        <c:crossAx val="200460432"/>
        <c:crosses val="autoZero"/>
        <c:auto val="1"/>
        <c:lblAlgn val="ctr"/>
        <c:lblOffset val="100"/>
        <c:noMultiLvlLbl val="0"/>
      </c:catAx>
      <c:valAx>
        <c:axId val="200460432"/>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046004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Sheet28!$A$2</c:f>
              <c:strCache>
                <c:ptCount val="1"/>
                <c:pt idx="0">
                  <c:v>Alameda</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dPt>
          <c:dLbls>
            <c:dLbl>
              <c:idx val="0"/>
              <c:layout/>
              <c:tx>
                <c:rich>
                  <a:bodyPr rot="0" spcFirstLastPara="1" vertOverflow="clip" horzOverflow="clip" vert="horz" wrap="square" lIns="38100" tIns="19050" rIns="38100" bIns="19050" anchor="ctr" anchorCtr="1">
                    <a:spAutoFit/>
                  </a:bodyPr>
                  <a:lstStyle/>
                  <a:p>
                    <a:pPr>
                      <a:defRPr lang="es-CO" sz="1400" b="1" i="0" u="none" strike="noStrike" kern="1200" baseline="0" noProof="0">
                        <a:solidFill>
                          <a:srgbClr val="7030A0"/>
                        </a:solidFill>
                        <a:effectLst/>
                        <a:latin typeface="+mn-lt"/>
                        <a:ea typeface="+mn-ea"/>
                        <a:cs typeface="+mn-cs"/>
                      </a:defRPr>
                    </a:pPr>
                    <a:r>
                      <a:rPr lang="en-US" sz="1400" b="1" noProof="0" smtClean="0">
                        <a:solidFill>
                          <a:srgbClr val="7030A0"/>
                        </a:solidFill>
                      </a:rPr>
                      <a:t>Negro</a:t>
                    </a:r>
                    <a:r>
                      <a:rPr lang="en-US" sz="1400" b="1" baseline="0" noProof="0">
                        <a:solidFill>
                          <a:srgbClr val="7030A0"/>
                        </a:solidFill>
                      </a:rPr>
                      <a:t>
</a:t>
                    </a:r>
                    <a:fld id="{F2C6767C-C19B-49D9-9460-DA442ECFB70A}" type="PERCENTAGE">
                      <a:rPr lang="en-US" sz="1400" b="1" baseline="0" noProof="0">
                        <a:solidFill>
                          <a:srgbClr val="7030A0"/>
                        </a:solidFill>
                      </a:rPr>
                      <a:pPr>
                        <a:defRPr lang="es-CO" sz="1400" b="1" noProof="0">
                          <a:solidFill>
                            <a:srgbClr val="7030A0"/>
                          </a:solidFill>
                        </a:defRPr>
                      </a:pPr>
                      <a:t>[PERCENTAGE]</a:t>
                    </a:fld>
                    <a:endParaRPr lang="en-US" sz="1400" b="1" baseline="0" noProof="0">
                      <a:solidFill>
                        <a:srgbClr val="7030A0"/>
                      </a:solidFill>
                    </a:endParaRPr>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lang="es-CO" sz="1400" b="1" i="0" u="none" strike="noStrike" kern="1200" baseline="0" noProof="0">
                      <a:solidFill>
                        <a:srgbClr val="7030A0"/>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manualLayout>
                      <c:w val="6.7476851851851857E-2"/>
                      <c:h val="0.13303400845300767"/>
                    </c:manualLayout>
                  </c15:layout>
                  <c15:dlblFieldTable/>
                  <c15:showDataLabelsRange val="0"/>
                </c:ext>
              </c:extLst>
            </c:dLbl>
            <c:dLbl>
              <c:idx val="1"/>
              <c:layout/>
              <c:tx>
                <c:rich>
                  <a:bodyPr rot="0" spcFirstLastPara="1" vertOverflow="clip" horzOverflow="clip" vert="horz" wrap="square" lIns="38100" tIns="19050" rIns="38100" bIns="19050" anchor="ctr" anchorCtr="1">
                    <a:spAutoFit/>
                  </a:bodyPr>
                  <a:lstStyle/>
                  <a:p>
                    <a:pPr>
                      <a:defRPr lang="es-CO" sz="1400" b="1" i="0" u="none" strike="noStrike" kern="1200" baseline="0" noProof="0">
                        <a:solidFill>
                          <a:srgbClr val="00B050"/>
                        </a:solidFill>
                        <a:effectLst/>
                        <a:latin typeface="+mn-lt"/>
                        <a:ea typeface="+mn-ea"/>
                        <a:cs typeface="+mn-cs"/>
                      </a:defRPr>
                    </a:pPr>
                    <a:r>
                      <a:rPr lang="en-US" sz="1400" b="1" baseline="0" noProof="0" smtClean="0">
                        <a:solidFill>
                          <a:srgbClr val="00B050"/>
                        </a:solidFill>
                      </a:rPr>
                      <a:t>Asiatico</a:t>
                    </a:r>
                    <a:r>
                      <a:rPr lang="en-US" sz="1400" b="1" baseline="0" noProof="0">
                        <a:solidFill>
                          <a:srgbClr val="00B050"/>
                        </a:solidFill>
                      </a:rPr>
                      <a:t>
</a:t>
                    </a:r>
                    <a:fld id="{A4EB8D48-8F17-49A0-9AEE-AF2DBBCB7040}" type="PERCENTAGE">
                      <a:rPr lang="en-US" sz="1400" b="1" baseline="0" noProof="0">
                        <a:solidFill>
                          <a:srgbClr val="00B050"/>
                        </a:solidFill>
                      </a:rPr>
                      <a:pPr>
                        <a:defRPr lang="es-CO" sz="1400" b="1" noProof="0">
                          <a:solidFill>
                            <a:srgbClr val="00B050"/>
                          </a:solidFill>
                        </a:defRPr>
                      </a:pPr>
                      <a:t>[PERCENTAGE]</a:t>
                    </a:fld>
                    <a:endParaRPr lang="en-US" sz="1400" b="1" baseline="0" noProof="0">
                      <a:solidFill>
                        <a:srgbClr val="00B050"/>
                      </a:solidFill>
                    </a:endParaRPr>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lang="es-CO" sz="1400" b="1" i="0" u="none" strike="noStrike" kern="1200" baseline="0" noProof="0">
                      <a:solidFill>
                        <a:srgbClr val="00B050"/>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manualLayout>
                      <c:w val="7.2957221493146693E-2"/>
                      <c:h val="0.12461591047032422"/>
                    </c:manualLayout>
                  </c15:layout>
                  <c15:dlblFieldTable/>
                  <c15:showDataLabelsRange val="0"/>
                </c:ext>
              </c:extLst>
            </c:dLbl>
            <c:dLbl>
              <c:idx val="2"/>
              <c:layout/>
              <c:tx>
                <c:rich>
                  <a:bodyPr rot="0" spcFirstLastPara="1" vertOverflow="clip" horzOverflow="clip" vert="horz" wrap="square" lIns="38100" tIns="19050" rIns="38100" bIns="19050" anchor="ctr" anchorCtr="1">
                    <a:spAutoFit/>
                  </a:bodyPr>
                  <a:lstStyle/>
                  <a:p>
                    <a:pPr>
                      <a:defRPr lang="es-CO" sz="1400" b="1" i="0" u="none" strike="noStrike" kern="1200" baseline="0" noProof="0">
                        <a:solidFill>
                          <a:srgbClr val="C00000"/>
                        </a:solidFill>
                        <a:effectLst/>
                        <a:latin typeface="+mn-lt"/>
                        <a:ea typeface="+mn-ea"/>
                        <a:cs typeface="+mn-cs"/>
                      </a:defRPr>
                    </a:pPr>
                    <a:r>
                      <a:rPr lang="en-US" sz="1400" b="1" noProof="0" smtClean="0">
                        <a:solidFill>
                          <a:srgbClr val="C00000"/>
                        </a:solidFill>
                      </a:rPr>
                      <a:t>Solo Blanco</a:t>
                    </a:r>
                    <a:r>
                      <a:rPr lang="en-US" sz="1400" b="1" baseline="0" noProof="0">
                        <a:solidFill>
                          <a:srgbClr val="C00000"/>
                        </a:solidFill>
                      </a:rPr>
                      <a:t>
</a:t>
                    </a:r>
                    <a:fld id="{0224AB21-7AB5-4017-AB1E-77049B848D95}" type="PERCENTAGE">
                      <a:rPr lang="en-US" sz="1400" b="1" baseline="0" noProof="0">
                        <a:solidFill>
                          <a:srgbClr val="C00000"/>
                        </a:solidFill>
                      </a:rPr>
                      <a:pPr>
                        <a:defRPr lang="es-CO" sz="1400" b="1" noProof="0">
                          <a:solidFill>
                            <a:srgbClr val="C00000"/>
                          </a:solidFill>
                        </a:defRPr>
                      </a:pPr>
                      <a:t>[PERCENTAGE]</a:t>
                    </a:fld>
                    <a:endParaRPr lang="en-US" sz="1400" b="1" baseline="0" noProof="0">
                      <a:solidFill>
                        <a:srgbClr val="C00000"/>
                      </a:solidFill>
                    </a:endParaRPr>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lang="es-CO" sz="1400" b="1" i="0" u="none" strike="noStrike" kern="1200" baseline="0" noProof="0">
                      <a:solidFill>
                        <a:srgbClr val="C00000"/>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3"/>
              <c:layout/>
              <c:tx>
                <c:rich>
                  <a:bodyPr rot="0" spcFirstLastPara="1" vertOverflow="clip" horzOverflow="clip" vert="horz" wrap="square" lIns="38100" tIns="19050" rIns="38100" bIns="19050" anchor="ctr" anchorCtr="1">
                    <a:spAutoFit/>
                  </a:bodyPr>
                  <a:lstStyle/>
                  <a:p>
                    <a:pPr>
                      <a:defRPr lang="es-CO" sz="1400" b="1" i="0" u="none" strike="noStrike" kern="1200" baseline="0" noProof="0">
                        <a:solidFill>
                          <a:srgbClr val="00B050"/>
                        </a:solidFill>
                        <a:effectLst/>
                        <a:latin typeface="+mn-lt"/>
                        <a:ea typeface="+mn-ea"/>
                        <a:cs typeface="+mn-cs"/>
                      </a:defRPr>
                    </a:pPr>
                    <a:r>
                      <a:rPr lang="en-US" sz="1400" b="1" noProof="0" smtClean="0">
                        <a:solidFill>
                          <a:srgbClr val="00B050"/>
                        </a:solidFill>
                      </a:rPr>
                      <a:t>Hispano/Latino</a:t>
                    </a:r>
                    <a:r>
                      <a:rPr lang="en-US" sz="1400" b="1" baseline="0" noProof="0">
                        <a:solidFill>
                          <a:srgbClr val="00B050"/>
                        </a:solidFill>
                      </a:rPr>
                      <a:t>
</a:t>
                    </a:r>
                    <a:fld id="{F122F609-8FE8-4C75-97E2-D59074662B8C}" type="PERCENTAGE">
                      <a:rPr lang="en-US" sz="1400" b="1" baseline="0" noProof="0">
                        <a:solidFill>
                          <a:srgbClr val="00B050"/>
                        </a:solidFill>
                      </a:rPr>
                      <a:pPr>
                        <a:defRPr lang="es-CO" sz="1400" b="1" noProof="0">
                          <a:solidFill>
                            <a:srgbClr val="00B050"/>
                          </a:solidFill>
                        </a:defRPr>
                      </a:pPr>
                      <a:t>[PERCENTAGE]</a:t>
                    </a:fld>
                    <a:endParaRPr lang="en-US" sz="1400" b="1" baseline="0" noProof="0">
                      <a:solidFill>
                        <a:srgbClr val="00B050"/>
                      </a:solidFill>
                    </a:endParaRPr>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lang="es-CO" sz="1400" b="1" i="0" u="none" strike="noStrike" kern="1200" baseline="0" noProof="0">
                      <a:solidFill>
                        <a:srgbClr val="00B050"/>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lang="es-CO" sz="1400" b="0" i="0" u="none" strike="noStrike" kern="1200" baseline="0" noProof="0">
                      <a:solidFill>
                        <a:schemeClr val="tx1"/>
                      </a:solidFill>
                      <a:effectLst/>
                      <a:latin typeface="+mn-lt"/>
                      <a:ea typeface="+mn-ea"/>
                      <a:cs typeface="+mn-cs"/>
                    </a:defRPr>
                  </a:pPr>
                  <a:endParaRPr lang="en-US"/>
                </a:p>
              </c:txPr>
              <c:dLblPos val="inEnd"/>
              <c:showLegendKey val="0"/>
              <c:showVal val="0"/>
              <c:showCatName val="1"/>
              <c:showSerName val="0"/>
              <c:showPercent val="1"/>
              <c:showBubbleSize val="0"/>
            </c:dLbl>
            <c:spPr>
              <a:solidFill>
                <a:sysClr val="window" lastClr="FFFFFF">
                  <a:alpha val="90000"/>
                </a:sysClr>
              </a:solidFill>
              <a:ln w="12700" cap="flat" cmpd="sng" algn="ctr">
                <a:solidFill>
                  <a:srgbClr val="418AB3"/>
                </a:solidFill>
                <a:round/>
              </a:ln>
              <a:effectLst>
                <a:outerShdw blurRad="50800" dist="38100" dir="2700000" algn="tl" rotWithShape="0">
                  <a:srgbClr val="418AB3">
                    <a:lumMod val="75000"/>
                    <a:alpha val="40000"/>
                  </a:srgbClr>
                </a:outerShdw>
              </a:effectLst>
            </c:spPr>
            <c:txPr>
              <a:bodyPr rot="0" spcFirstLastPara="1" vertOverflow="clip" horzOverflow="clip" vert="horz" wrap="square" lIns="38100" tIns="19050" rIns="38100" bIns="19050" anchor="ctr" anchorCtr="1">
                <a:spAutoFit/>
              </a:bodyPr>
              <a:lstStyle/>
              <a:p>
                <a:pPr>
                  <a:defRPr lang="es-CO" sz="1400" b="0" i="0" u="none" strike="noStrike" kern="1200" baseline="0" noProof="0">
                    <a:solidFill>
                      <a:schemeClr val="tx1"/>
                    </a:solidFill>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Sheet28!$B$1:$F$1</c:f>
              <c:strCache>
                <c:ptCount val="4"/>
                <c:pt idx="0">
                  <c:v>Black</c:v>
                </c:pt>
                <c:pt idx="1">
                  <c:v>Asian</c:v>
                </c:pt>
                <c:pt idx="2">
                  <c:v>White Alone</c:v>
                </c:pt>
                <c:pt idx="3">
                  <c:v>Hispanic/Latino</c:v>
                </c:pt>
              </c:strCache>
            </c:strRef>
          </c:cat>
          <c:val>
            <c:numRef>
              <c:f>Sheet28!$B$2:$F$2</c:f>
              <c:numCache>
                <c:formatCode>0.00%</c:formatCode>
                <c:ptCount val="5"/>
                <c:pt idx="0">
                  <c:v>0.11600000000000001</c:v>
                </c:pt>
                <c:pt idx="1">
                  <c:v>0.30199999999999999</c:v>
                </c:pt>
                <c:pt idx="2">
                  <c:v>0.32100000000000001</c:v>
                </c:pt>
                <c:pt idx="3">
                  <c:v>0.22500000000000001</c:v>
                </c:pt>
              </c:numCache>
            </c:numRef>
          </c:val>
        </c:ser>
        <c:ser>
          <c:idx val="1"/>
          <c:order val="1"/>
          <c:tx>
            <c:strRef>
              <c:f>Sheet28!$A$3</c:f>
              <c:strCache>
                <c:ptCount val="1"/>
                <c:pt idx="0">
                  <c:v>Contra Costa</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1"/>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solidFill>
                      <a:effectLst/>
                      <a:latin typeface="+mn-lt"/>
                      <a:ea typeface="+mn-ea"/>
                      <a:cs typeface="+mn-cs"/>
                    </a:defRPr>
                  </a:pPr>
                  <a:endParaRPr lang="en-US"/>
                </a:p>
              </c:txPr>
              <c:dLblPos val="inEnd"/>
              <c:showLegendKey val="0"/>
              <c:showVal val="0"/>
              <c:showCatName val="1"/>
              <c:showSerName val="0"/>
              <c:showPercent val="1"/>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mn-lt"/>
                      <a:ea typeface="+mn-ea"/>
                      <a:cs typeface="+mn-cs"/>
                    </a:defRPr>
                  </a:pPr>
                  <a:endParaRPr lang="en-US"/>
                </a:p>
              </c:txPr>
              <c:dLblPos val="inEnd"/>
              <c:showLegendKey val="0"/>
              <c:showVal val="0"/>
              <c:showCatName val="1"/>
              <c:showSerName val="0"/>
              <c:showPercent val="1"/>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4"/>
                      </a:solidFill>
                      <a:effectLst/>
                      <a:latin typeface="+mn-lt"/>
                      <a:ea typeface="+mn-ea"/>
                      <a:cs typeface="+mn-cs"/>
                    </a:defRPr>
                  </a:pPr>
                  <a:endParaRPr lang="en-US"/>
                </a:p>
              </c:txPr>
              <c:dLblPos val="inEnd"/>
              <c:showLegendKey val="0"/>
              <c:showVal val="0"/>
              <c:showCatName val="1"/>
              <c:showSerName val="0"/>
              <c:showPercent val="1"/>
              <c:showBubbleSize val="0"/>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5"/>
                      </a:solidFill>
                      <a:effectLst/>
                      <a:latin typeface="+mn-lt"/>
                      <a:ea typeface="+mn-ea"/>
                      <a:cs typeface="+mn-cs"/>
                    </a:defRPr>
                  </a:pPr>
                  <a:endParaRPr lang="en-US"/>
                </a:p>
              </c:txPr>
              <c:dLblPos val="inEnd"/>
              <c:showLegendKey val="0"/>
              <c:showVal val="0"/>
              <c:showCatName val="1"/>
              <c:showSerName val="0"/>
              <c:showPercent val="1"/>
              <c:showBubbleSize val="0"/>
            </c:dLbl>
            <c:spPr>
              <a:solidFill>
                <a:sysClr val="window" lastClr="FFFFFF">
                  <a:alpha val="90000"/>
                </a:sysClr>
              </a:solidFill>
              <a:ln w="12700" cap="flat" cmpd="sng" algn="ctr">
                <a:solidFill>
                  <a:srgbClr val="A6B727"/>
                </a:solidFill>
                <a:round/>
              </a:ln>
              <a:effectLst>
                <a:outerShdw blurRad="50800" dist="38100" dir="2700000" algn="tl" rotWithShape="0">
                  <a:srgbClr val="A6B727">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Sheet28!$B$1:$F$1</c:f>
              <c:strCache>
                <c:ptCount val="4"/>
                <c:pt idx="0">
                  <c:v>Black</c:v>
                </c:pt>
                <c:pt idx="1">
                  <c:v>Asian</c:v>
                </c:pt>
                <c:pt idx="2">
                  <c:v>White Alone</c:v>
                </c:pt>
                <c:pt idx="3">
                  <c:v>Hispanic/Latino</c:v>
                </c:pt>
              </c:strCache>
            </c:strRef>
          </c:cat>
          <c:val>
            <c:numRef>
              <c:f>Sheet28!$B$3:$F$3</c:f>
              <c:numCache>
                <c:formatCode>0.00%</c:formatCode>
                <c:ptCount val="5"/>
                <c:pt idx="0">
                  <c:v>9.6000000000000002E-2</c:v>
                </c:pt>
                <c:pt idx="1">
                  <c:v>0.17100000000000001</c:v>
                </c:pt>
                <c:pt idx="2">
                  <c:v>0.44600000000000001</c:v>
                </c:pt>
                <c:pt idx="3">
                  <c:v>0.254</c:v>
                </c:pt>
              </c:numCache>
            </c:numRef>
          </c:val>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14998668644674E-2"/>
          <c:y val="1.8278491357544543E-2"/>
          <c:w val="0.89306905930236979"/>
          <c:h val="0.8242672812167587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Sheet4!$A$1:$A$7</c:f>
              <c:strCache>
                <c:ptCount val="7"/>
                <c:pt idx="0">
                  <c:v>Indigena Americano O Nativo de Alaska</c:v>
                </c:pt>
                <c:pt idx="1">
                  <c:v>Asiatico</c:v>
                </c:pt>
                <c:pt idx="2">
                  <c:v>Negro/ Afro Americano</c:v>
                </c:pt>
                <c:pt idx="3">
                  <c:v>Hispano</c:v>
                </c:pt>
                <c:pt idx="4">
                  <c:v>Nativo de Hawaii o de Otra Isla del Pacifico</c:v>
                </c:pt>
                <c:pt idx="5">
                  <c:v>Otra Etnia o Raza/ Multicultural</c:v>
                </c:pt>
                <c:pt idx="6">
                  <c:v>White</c:v>
                </c:pt>
              </c:strCache>
            </c:strRef>
          </c:cat>
          <c:val>
            <c:numRef>
              <c:f>Sheet4!$B$1:$B$7</c:f>
              <c:numCache>
                <c:formatCode>_("$"* #,##0.00_);_("$"* \(#,##0.00\);_("$"* "-"??_);_(@_)</c:formatCode>
                <c:ptCount val="7"/>
                <c:pt idx="0">
                  <c:v>36327</c:v>
                </c:pt>
                <c:pt idx="1">
                  <c:v>22435</c:v>
                </c:pt>
                <c:pt idx="2">
                  <c:v>30033</c:v>
                </c:pt>
                <c:pt idx="3">
                  <c:v>22360</c:v>
                </c:pt>
                <c:pt idx="4">
                  <c:v>12257</c:v>
                </c:pt>
                <c:pt idx="5">
                  <c:v>26929</c:v>
                </c:pt>
                <c:pt idx="6">
                  <c:v>38261</c:v>
                </c:pt>
              </c:numCache>
            </c:numRef>
          </c:val>
        </c:ser>
        <c:dLbls>
          <c:dLblPos val="outEnd"/>
          <c:showLegendKey val="0"/>
          <c:showVal val="1"/>
          <c:showCatName val="0"/>
          <c:showSerName val="0"/>
          <c:showPercent val="0"/>
          <c:showBubbleSize val="0"/>
        </c:dLbls>
        <c:gapWidth val="199"/>
        <c:axId val="200461216"/>
        <c:axId val="200461608"/>
      </c:barChart>
      <c:catAx>
        <c:axId val="20046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rgbClr val="002060"/>
                </a:solidFill>
                <a:latin typeface="+mn-lt"/>
                <a:ea typeface="+mn-ea"/>
                <a:cs typeface="+mn-cs"/>
              </a:defRPr>
            </a:pPr>
            <a:endParaRPr lang="en-US"/>
          </a:p>
        </c:txPr>
        <c:crossAx val="200461608"/>
        <c:crosses val="autoZero"/>
        <c:auto val="1"/>
        <c:lblAlgn val="ctr"/>
        <c:lblOffset val="100"/>
        <c:noMultiLvlLbl val="0"/>
      </c:catAx>
      <c:valAx>
        <c:axId val="2004616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461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Sheet5!$B$1</c:f>
              <c:strCache>
                <c:ptCount val="1"/>
                <c:pt idx="0">
                  <c:v>Adultos</c:v>
                </c:pt>
              </c:strCache>
            </c:strRef>
          </c:tx>
          <c:spPr>
            <a:solidFill>
              <a:schemeClr val="accent1"/>
            </a:solidFill>
            <a:ln>
              <a:noFill/>
            </a:ln>
            <a:effectLst/>
          </c:spPr>
          <c:invertIfNegative val="0"/>
          <c:cat>
            <c:strRef>
              <c:f>Sheet5!$A$2:$A$8</c:f>
              <c:strCache>
                <c:ptCount val="7"/>
                <c:pt idx="0">
                  <c:v>Indigena Americano o Nativo de Alaska</c:v>
                </c:pt>
                <c:pt idx="1">
                  <c:v>Asiatico</c:v>
                </c:pt>
                <c:pt idx="2">
                  <c:v>Negro/ Afro Americano</c:v>
                </c:pt>
                <c:pt idx="3">
                  <c:v>Hispano</c:v>
                </c:pt>
                <c:pt idx="4">
                  <c:v>Nativo de Hawaii o de Otra Isla del Pacifico</c:v>
                </c:pt>
                <c:pt idx="5">
                  <c:v>Otra Etnia o Raza / Multicultural</c:v>
                </c:pt>
                <c:pt idx="6">
                  <c:v>Blanco</c:v>
                </c:pt>
              </c:strCache>
            </c:strRef>
          </c:cat>
          <c:val>
            <c:numRef>
              <c:f>Sheet5!$B$2:$B$8</c:f>
              <c:numCache>
                <c:formatCode>_("$"* #,##0.00_);_("$"* \(#,##0.00\);_("$"* "-"??_);_(@_)</c:formatCode>
                <c:ptCount val="7"/>
                <c:pt idx="0">
                  <c:v>36327</c:v>
                </c:pt>
                <c:pt idx="1">
                  <c:v>22435</c:v>
                </c:pt>
                <c:pt idx="2">
                  <c:v>30033</c:v>
                </c:pt>
                <c:pt idx="3">
                  <c:v>22360</c:v>
                </c:pt>
                <c:pt idx="4">
                  <c:v>12257</c:v>
                </c:pt>
                <c:pt idx="5">
                  <c:v>26929</c:v>
                </c:pt>
                <c:pt idx="6">
                  <c:v>38261</c:v>
                </c:pt>
              </c:numCache>
            </c:numRef>
          </c:val>
        </c:ser>
        <c:ser>
          <c:idx val="1"/>
          <c:order val="1"/>
          <c:tx>
            <c:strRef>
              <c:f>Sheet5!$C$1</c:f>
              <c:strCache>
                <c:ptCount val="1"/>
                <c:pt idx="0">
                  <c:v>3 a 21</c:v>
                </c:pt>
              </c:strCache>
            </c:strRef>
          </c:tx>
          <c:spPr>
            <a:solidFill>
              <a:schemeClr val="accent2"/>
            </a:solidFill>
            <a:ln>
              <a:noFill/>
            </a:ln>
            <a:effectLst/>
          </c:spPr>
          <c:invertIfNegative val="0"/>
          <c:cat>
            <c:strRef>
              <c:f>Sheet5!$A$2:$A$8</c:f>
              <c:strCache>
                <c:ptCount val="7"/>
                <c:pt idx="0">
                  <c:v>Indigena Americano o Nativo de Alaska</c:v>
                </c:pt>
                <c:pt idx="1">
                  <c:v>Asiatico</c:v>
                </c:pt>
                <c:pt idx="2">
                  <c:v>Negro/ Afro Americano</c:v>
                </c:pt>
                <c:pt idx="3">
                  <c:v>Hispano</c:v>
                </c:pt>
                <c:pt idx="4">
                  <c:v>Nativo de Hawaii o de Otra Isla del Pacifico</c:v>
                </c:pt>
                <c:pt idx="5">
                  <c:v>Otra Etnia o Raza / Multicultural</c:v>
                </c:pt>
                <c:pt idx="6">
                  <c:v>Blanco</c:v>
                </c:pt>
              </c:strCache>
            </c:strRef>
          </c:cat>
          <c:val>
            <c:numRef>
              <c:f>Sheet5!$C$2:$C$8</c:f>
              <c:numCache>
                <c:formatCode>_("$"* #,##0.00_);_("$"* \(#,##0.00\);_("$"* "-"??_);_(@_)</c:formatCode>
                <c:ptCount val="7"/>
                <c:pt idx="0">
                  <c:v>5509</c:v>
                </c:pt>
                <c:pt idx="1">
                  <c:v>6226</c:v>
                </c:pt>
                <c:pt idx="2">
                  <c:v>7022</c:v>
                </c:pt>
                <c:pt idx="3">
                  <c:v>4418</c:v>
                </c:pt>
                <c:pt idx="4">
                  <c:v>3058</c:v>
                </c:pt>
                <c:pt idx="5">
                  <c:v>4820</c:v>
                </c:pt>
                <c:pt idx="6">
                  <c:v>7612</c:v>
                </c:pt>
              </c:numCache>
            </c:numRef>
          </c:val>
        </c:ser>
        <c:ser>
          <c:idx val="2"/>
          <c:order val="2"/>
          <c:tx>
            <c:strRef>
              <c:f>Sheet5!$D$1</c:f>
              <c:strCache>
                <c:ptCount val="1"/>
                <c:pt idx="0">
                  <c:v>Menos de 3</c:v>
                </c:pt>
              </c:strCache>
            </c:strRef>
          </c:tx>
          <c:spPr>
            <a:solidFill>
              <a:schemeClr val="accent3"/>
            </a:solidFill>
            <a:ln>
              <a:noFill/>
            </a:ln>
            <a:effectLst/>
          </c:spPr>
          <c:invertIfNegative val="0"/>
          <c:cat>
            <c:strRef>
              <c:f>Sheet5!$A$2:$A$8</c:f>
              <c:strCache>
                <c:ptCount val="7"/>
                <c:pt idx="0">
                  <c:v>Indigena Americano o Nativo de Alaska</c:v>
                </c:pt>
                <c:pt idx="1">
                  <c:v>Asiatico</c:v>
                </c:pt>
                <c:pt idx="2">
                  <c:v>Negro/ Afro Americano</c:v>
                </c:pt>
                <c:pt idx="3">
                  <c:v>Hispano</c:v>
                </c:pt>
                <c:pt idx="4">
                  <c:v>Nativo de Hawaii o de Otra Isla del Pacifico</c:v>
                </c:pt>
                <c:pt idx="5">
                  <c:v>Otra Etnia o Raza / Multicultural</c:v>
                </c:pt>
                <c:pt idx="6">
                  <c:v>Blanco</c:v>
                </c:pt>
              </c:strCache>
            </c:strRef>
          </c:cat>
          <c:val>
            <c:numRef>
              <c:f>Sheet5!$D$2:$D$8</c:f>
              <c:numCache>
                <c:formatCode>_("$"* #,##0.00_);_("$"* \(#,##0.00\);_("$"* "-"??_);_(@_)</c:formatCode>
                <c:ptCount val="7"/>
                <c:pt idx="0">
                  <c:v>5756</c:v>
                </c:pt>
                <c:pt idx="1">
                  <c:v>3802</c:v>
                </c:pt>
                <c:pt idx="2">
                  <c:v>4079</c:v>
                </c:pt>
                <c:pt idx="3">
                  <c:v>3581</c:v>
                </c:pt>
                <c:pt idx="4">
                  <c:v>2587</c:v>
                </c:pt>
                <c:pt idx="5">
                  <c:v>4206</c:v>
                </c:pt>
                <c:pt idx="6">
                  <c:v>4351</c:v>
                </c:pt>
              </c:numCache>
            </c:numRef>
          </c:val>
        </c:ser>
        <c:ser>
          <c:idx val="3"/>
          <c:order val="3"/>
          <c:tx>
            <c:strRef>
              <c:f>Sheet5!$E$1</c:f>
              <c:strCache>
                <c:ptCount val="1"/>
                <c:pt idx="0">
                  <c:v>En General</c:v>
                </c:pt>
              </c:strCache>
            </c:strRef>
          </c:tx>
          <c:spPr>
            <a:solidFill>
              <a:schemeClr val="accent4"/>
            </a:solidFill>
            <a:ln>
              <a:noFill/>
            </a:ln>
            <a:effectLst/>
          </c:spPr>
          <c:invertIfNegative val="0"/>
          <c:cat>
            <c:strRef>
              <c:f>Sheet5!$A$2:$A$8</c:f>
              <c:strCache>
                <c:ptCount val="7"/>
                <c:pt idx="0">
                  <c:v>Indigena Americano o Nativo de Alaska</c:v>
                </c:pt>
                <c:pt idx="1">
                  <c:v>Asiatico</c:v>
                </c:pt>
                <c:pt idx="2">
                  <c:v>Negro/ Afro Americano</c:v>
                </c:pt>
                <c:pt idx="3">
                  <c:v>Hispano</c:v>
                </c:pt>
                <c:pt idx="4">
                  <c:v>Nativo de Hawaii o de Otra Isla del Pacifico</c:v>
                </c:pt>
                <c:pt idx="5">
                  <c:v>Otra Etnia o Raza / Multicultural</c:v>
                </c:pt>
                <c:pt idx="6">
                  <c:v>Blanco</c:v>
                </c:pt>
              </c:strCache>
            </c:strRef>
          </c:cat>
          <c:val>
            <c:numRef>
              <c:f>Sheet5!$E$2:$E$8</c:f>
              <c:numCache>
                <c:formatCode>_("$"* #,##0.00_);_("$"* \(#,##0.00\);_("$"* "-"??_);_(@_)</c:formatCode>
                <c:ptCount val="7"/>
                <c:pt idx="0">
                  <c:v>22668</c:v>
                </c:pt>
                <c:pt idx="1">
                  <c:v>10917</c:v>
                </c:pt>
                <c:pt idx="2">
                  <c:v>19720</c:v>
                </c:pt>
                <c:pt idx="3">
                  <c:v>8991</c:v>
                </c:pt>
                <c:pt idx="4">
                  <c:v>5973</c:v>
                </c:pt>
                <c:pt idx="5">
                  <c:v>10824</c:v>
                </c:pt>
                <c:pt idx="6">
                  <c:v>25112</c:v>
                </c:pt>
              </c:numCache>
            </c:numRef>
          </c:val>
        </c:ser>
        <c:dLbls>
          <c:showLegendKey val="0"/>
          <c:showVal val="0"/>
          <c:showCatName val="0"/>
          <c:showSerName val="0"/>
          <c:showPercent val="0"/>
          <c:showBubbleSize val="0"/>
        </c:dLbls>
        <c:gapWidth val="267"/>
        <c:overlap val="-43"/>
        <c:axId val="200479344"/>
        <c:axId val="200479736"/>
      </c:barChart>
      <c:catAx>
        <c:axId val="2004793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rgbClr val="002060"/>
                </a:solidFill>
                <a:latin typeface="+mn-lt"/>
                <a:ea typeface="+mn-ea"/>
                <a:cs typeface="+mn-cs"/>
              </a:defRPr>
            </a:pPr>
            <a:endParaRPr lang="en-US"/>
          </a:p>
        </c:txPr>
        <c:crossAx val="200479736"/>
        <c:crosses val="autoZero"/>
        <c:auto val="1"/>
        <c:lblAlgn val="ctr"/>
        <c:lblOffset val="100"/>
        <c:noMultiLvlLbl val="0"/>
      </c:catAx>
      <c:valAx>
        <c:axId val="200479736"/>
        <c:scaling>
          <c:orientation val="minMax"/>
        </c:scaling>
        <c:delete val="0"/>
        <c:axPos val="l"/>
        <c:majorGridlines>
          <c:spPr>
            <a:ln w="9525" cap="flat" cmpd="sng" algn="ctr">
              <a:solidFill>
                <a:schemeClr val="dk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B050"/>
                </a:solidFill>
                <a:latin typeface="+mn-lt"/>
                <a:ea typeface="+mn-ea"/>
                <a:cs typeface="+mn-cs"/>
              </a:defRPr>
            </a:pPr>
            <a:endParaRPr lang="en-US"/>
          </a:p>
        </c:txPr>
        <c:crossAx val="2004793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Sheet6!$B$1</c:f>
              <c:strCache>
                <c:ptCount val="1"/>
                <c:pt idx="0">
                  <c:v>Indigena Americano O Nativo de Alaska</c:v>
                </c:pt>
              </c:strCache>
            </c:strRef>
          </c:tx>
          <c:spPr>
            <a:solidFill>
              <a:schemeClr val="accent1"/>
            </a:solidFill>
            <a:ln>
              <a:noFill/>
            </a:ln>
            <a:effectLst/>
          </c:spPr>
          <c:invertIfNegative val="0"/>
          <c:cat>
            <c:strRef>
              <c:f>Sheet6!$A$2:$A$5</c:f>
              <c:strCache>
                <c:ptCount val="3"/>
                <c:pt idx="0">
                  <c:v>Adultos</c:v>
                </c:pt>
                <c:pt idx="1">
                  <c:v>Menos de 3</c:v>
                </c:pt>
                <c:pt idx="2">
                  <c:v>3 a 21</c:v>
                </c:pt>
              </c:strCache>
            </c:strRef>
          </c:cat>
          <c:val>
            <c:numRef>
              <c:f>Sheet6!$B$2:$B$5</c:f>
              <c:numCache>
                <c:formatCode>_("$"* #,##0.00_);_("$"* \(#,##0.00\);_("$"* "-"??_);_(@_)</c:formatCode>
                <c:ptCount val="4"/>
                <c:pt idx="0">
                  <c:v>36327</c:v>
                </c:pt>
                <c:pt idx="1">
                  <c:v>5756</c:v>
                </c:pt>
                <c:pt idx="2">
                  <c:v>5509</c:v>
                </c:pt>
              </c:numCache>
            </c:numRef>
          </c:val>
        </c:ser>
        <c:ser>
          <c:idx val="1"/>
          <c:order val="1"/>
          <c:tx>
            <c:strRef>
              <c:f>Sheet6!$C$1</c:f>
              <c:strCache>
                <c:ptCount val="1"/>
                <c:pt idx="0">
                  <c:v>Asiatico</c:v>
                </c:pt>
              </c:strCache>
            </c:strRef>
          </c:tx>
          <c:spPr>
            <a:solidFill>
              <a:schemeClr val="accent2"/>
            </a:solidFill>
            <a:ln>
              <a:noFill/>
            </a:ln>
            <a:effectLst/>
          </c:spPr>
          <c:invertIfNegative val="0"/>
          <c:cat>
            <c:strRef>
              <c:f>Sheet6!$A$2:$A$5</c:f>
              <c:strCache>
                <c:ptCount val="3"/>
                <c:pt idx="0">
                  <c:v>Adultos</c:v>
                </c:pt>
                <c:pt idx="1">
                  <c:v>Menos de 3</c:v>
                </c:pt>
                <c:pt idx="2">
                  <c:v>3 a 21</c:v>
                </c:pt>
              </c:strCache>
            </c:strRef>
          </c:cat>
          <c:val>
            <c:numRef>
              <c:f>Sheet6!$C$2:$C$5</c:f>
              <c:numCache>
                <c:formatCode>_("$"* #,##0.00_);_("$"* \(#,##0.00\);_("$"* "-"??_);_(@_)</c:formatCode>
                <c:ptCount val="4"/>
                <c:pt idx="0">
                  <c:v>22435</c:v>
                </c:pt>
                <c:pt idx="1">
                  <c:v>3802</c:v>
                </c:pt>
                <c:pt idx="2">
                  <c:v>6226</c:v>
                </c:pt>
              </c:numCache>
            </c:numRef>
          </c:val>
        </c:ser>
        <c:ser>
          <c:idx val="2"/>
          <c:order val="2"/>
          <c:tx>
            <c:strRef>
              <c:f>Sheet6!$D$1</c:f>
              <c:strCache>
                <c:ptCount val="1"/>
                <c:pt idx="0">
                  <c:v>Negro/ Afro Americano</c:v>
                </c:pt>
              </c:strCache>
            </c:strRef>
          </c:tx>
          <c:spPr>
            <a:solidFill>
              <a:schemeClr val="accent3"/>
            </a:solidFill>
            <a:ln>
              <a:noFill/>
            </a:ln>
            <a:effectLst/>
          </c:spPr>
          <c:invertIfNegative val="0"/>
          <c:cat>
            <c:strRef>
              <c:f>Sheet6!$A$2:$A$5</c:f>
              <c:strCache>
                <c:ptCount val="3"/>
                <c:pt idx="0">
                  <c:v>Adultos</c:v>
                </c:pt>
                <c:pt idx="1">
                  <c:v>Menos de 3</c:v>
                </c:pt>
                <c:pt idx="2">
                  <c:v>3 a 21</c:v>
                </c:pt>
              </c:strCache>
            </c:strRef>
          </c:cat>
          <c:val>
            <c:numRef>
              <c:f>Sheet6!$D$2:$D$5</c:f>
              <c:numCache>
                <c:formatCode>_("$"* #,##0.00_);_("$"* \(#,##0.00\);_("$"* "-"??_);_(@_)</c:formatCode>
                <c:ptCount val="4"/>
                <c:pt idx="0">
                  <c:v>30033</c:v>
                </c:pt>
                <c:pt idx="1">
                  <c:v>4079</c:v>
                </c:pt>
                <c:pt idx="2">
                  <c:v>7022</c:v>
                </c:pt>
              </c:numCache>
            </c:numRef>
          </c:val>
        </c:ser>
        <c:ser>
          <c:idx val="3"/>
          <c:order val="3"/>
          <c:tx>
            <c:strRef>
              <c:f>Sheet6!$E$1</c:f>
              <c:strCache>
                <c:ptCount val="1"/>
                <c:pt idx="0">
                  <c:v>Hispano</c:v>
                </c:pt>
              </c:strCache>
            </c:strRef>
          </c:tx>
          <c:spPr>
            <a:solidFill>
              <a:schemeClr val="accent4"/>
            </a:solidFill>
            <a:ln>
              <a:noFill/>
            </a:ln>
            <a:effectLst/>
          </c:spPr>
          <c:invertIfNegative val="0"/>
          <c:cat>
            <c:strRef>
              <c:f>Sheet6!$A$2:$A$5</c:f>
              <c:strCache>
                <c:ptCount val="3"/>
                <c:pt idx="0">
                  <c:v>Adultos</c:v>
                </c:pt>
                <c:pt idx="1">
                  <c:v>Menos de 3</c:v>
                </c:pt>
                <c:pt idx="2">
                  <c:v>3 a 21</c:v>
                </c:pt>
              </c:strCache>
            </c:strRef>
          </c:cat>
          <c:val>
            <c:numRef>
              <c:f>Sheet6!$E$2:$E$5</c:f>
              <c:numCache>
                <c:formatCode>_("$"* #,##0.00_);_("$"* \(#,##0.00\);_("$"* "-"??_);_(@_)</c:formatCode>
                <c:ptCount val="4"/>
                <c:pt idx="0">
                  <c:v>22360</c:v>
                </c:pt>
                <c:pt idx="1">
                  <c:v>3581</c:v>
                </c:pt>
                <c:pt idx="2">
                  <c:v>4418</c:v>
                </c:pt>
              </c:numCache>
            </c:numRef>
          </c:val>
        </c:ser>
        <c:ser>
          <c:idx val="4"/>
          <c:order val="4"/>
          <c:tx>
            <c:strRef>
              <c:f>Sheet6!$F$1</c:f>
              <c:strCache>
                <c:ptCount val="1"/>
                <c:pt idx="0">
                  <c:v>Nativo de Hawaii o de Otra Isla del Pacifico</c:v>
                </c:pt>
              </c:strCache>
            </c:strRef>
          </c:tx>
          <c:spPr>
            <a:solidFill>
              <a:schemeClr val="accent5"/>
            </a:solidFill>
            <a:ln>
              <a:noFill/>
            </a:ln>
            <a:effectLst/>
          </c:spPr>
          <c:invertIfNegative val="0"/>
          <c:cat>
            <c:strRef>
              <c:f>Sheet6!$A$2:$A$5</c:f>
              <c:strCache>
                <c:ptCount val="3"/>
                <c:pt idx="0">
                  <c:v>Adultos</c:v>
                </c:pt>
                <c:pt idx="1">
                  <c:v>Menos de 3</c:v>
                </c:pt>
                <c:pt idx="2">
                  <c:v>3 a 21</c:v>
                </c:pt>
              </c:strCache>
            </c:strRef>
          </c:cat>
          <c:val>
            <c:numRef>
              <c:f>Sheet6!$F$2:$F$5</c:f>
              <c:numCache>
                <c:formatCode>_("$"* #,##0.00_);_("$"* \(#,##0.00\);_("$"* "-"??_);_(@_)</c:formatCode>
                <c:ptCount val="4"/>
                <c:pt idx="0">
                  <c:v>12257</c:v>
                </c:pt>
                <c:pt idx="1">
                  <c:v>2587</c:v>
                </c:pt>
                <c:pt idx="2">
                  <c:v>3058</c:v>
                </c:pt>
              </c:numCache>
            </c:numRef>
          </c:val>
        </c:ser>
        <c:ser>
          <c:idx val="5"/>
          <c:order val="5"/>
          <c:tx>
            <c:strRef>
              <c:f>Sheet6!$G$1</c:f>
              <c:strCache>
                <c:ptCount val="1"/>
                <c:pt idx="0">
                  <c:v>Otra Etnia o Raza/ Multicultural</c:v>
                </c:pt>
              </c:strCache>
            </c:strRef>
          </c:tx>
          <c:spPr>
            <a:solidFill>
              <a:schemeClr val="accent6"/>
            </a:solidFill>
            <a:ln>
              <a:noFill/>
            </a:ln>
            <a:effectLst/>
          </c:spPr>
          <c:invertIfNegative val="0"/>
          <c:cat>
            <c:strRef>
              <c:f>Sheet6!$A$2:$A$5</c:f>
              <c:strCache>
                <c:ptCount val="3"/>
                <c:pt idx="0">
                  <c:v>Adultos</c:v>
                </c:pt>
                <c:pt idx="1">
                  <c:v>Menos de 3</c:v>
                </c:pt>
                <c:pt idx="2">
                  <c:v>3 a 21</c:v>
                </c:pt>
              </c:strCache>
            </c:strRef>
          </c:cat>
          <c:val>
            <c:numRef>
              <c:f>Sheet6!$G$2:$G$5</c:f>
              <c:numCache>
                <c:formatCode>_("$"* #,##0.00_);_("$"* \(#,##0.00\);_("$"* "-"??_);_(@_)</c:formatCode>
                <c:ptCount val="4"/>
                <c:pt idx="0">
                  <c:v>26929</c:v>
                </c:pt>
                <c:pt idx="1">
                  <c:v>4206</c:v>
                </c:pt>
                <c:pt idx="2">
                  <c:v>4820</c:v>
                </c:pt>
              </c:numCache>
            </c:numRef>
          </c:val>
        </c:ser>
        <c:ser>
          <c:idx val="6"/>
          <c:order val="6"/>
          <c:tx>
            <c:strRef>
              <c:f>Sheet6!$H$1</c:f>
              <c:strCache>
                <c:ptCount val="1"/>
                <c:pt idx="0">
                  <c:v>Blanco</c:v>
                </c:pt>
              </c:strCache>
            </c:strRef>
          </c:tx>
          <c:spPr>
            <a:solidFill>
              <a:schemeClr val="accent1">
                <a:lumMod val="60000"/>
              </a:schemeClr>
            </a:solidFill>
            <a:ln>
              <a:noFill/>
            </a:ln>
            <a:effectLst/>
          </c:spPr>
          <c:invertIfNegative val="0"/>
          <c:cat>
            <c:strRef>
              <c:f>Sheet6!$A$2:$A$5</c:f>
              <c:strCache>
                <c:ptCount val="3"/>
                <c:pt idx="0">
                  <c:v>Adultos</c:v>
                </c:pt>
                <c:pt idx="1">
                  <c:v>Menos de 3</c:v>
                </c:pt>
                <c:pt idx="2">
                  <c:v>3 a 21</c:v>
                </c:pt>
              </c:strCache>
            </c:strRef>
          </c:cat>
          <c:val>
            <c:numRef>
              <c:f>Sheet6!$H$2:$H$5</c:f>
              <c:numCache>
                <c:formatCode>_("$"* #,##0.00_);_("$"* \(#,##0.00\);_("$"* "-"??_);_(@_)</c:formatCode>
                <c:ptCount val="4"/>
                <c:pt idx="0">
                  <c:v>38261</c:v>
                </c:pt>
                <c:pt idx="1">
                  <c:v>4351</c:v>
                </c:pt>
                <c:pt idx="2">
                  <c:v>7612</c:v>
                </c:pt>
              </c:numCache>
            </c:numRef>
          </c:val>
        </c:ser>
        <c:dLbls>
          <c:showLegendKey val="0"/>
          <c:showVal val="0"/>
          <c:showCatName val="0"/>
          <c:showSerName val="0"/>
          <c:showPercent val="0"/>
          <c:showBubbleSize val="0"/>
        </c:dLbls>
        <c:gapWidth val="219"/>
        <c:overlap val="-27"/>
        <c:axId val="200480520"/>
        <c:axId val="200480912"/>
      </c:barChart>
      <c:catAx>
        <c:axId val="200480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n-US"/>
          </a:p>
        </c:txPr>
        <c:crossAx val="200480912"/>
        <c:crosses val="autoZero"/>
        <c:auto val="1"/>
        <c:lblAlgn val="ctr"/>
        <c:lblOffset val="100"/>
        <c:noMultiLvlLbl val="0"/>
      </c:catAx>
      <c:valAx>
        <c:axId val="20048091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0480520"/>
        <c:crosses val="autoZero"/>
        <c:crossBetween val="between"/>
      </c:valAx>
      <c:spPr>
        <a:noFill/>
        <a:ln>
          <a:noFill/>
        </a:ln>
        <a:effectLst/>
      </c:spPr>
    </c:plotArea>
    <c:legend>
      <c:legendPos val="b"/>
      <c:layout>
        <c:manualLayout>
          <c:xMode val="edge"/>
          <c:yMode val="edge"/>
          <c:x val="1.5988436228080195E-2"/>
          <c:y val="0.80733857034319101"/>
          <c:w val="0.97406167979002645"/>
          <c:h val="0.1751495746825459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Sheet7!$B$1</c:f>
              <c:strCache>
                <c:ptCount val="1"/>
                <c:pt idx="0">
                  <c:v>Vivien en Hogar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Sheet7!$A$2:$A$8</c:f>
              <c:strCache>
                <c:ptCount val="7"/>
                <c:pt idx="0">
                  <c:v>Indigena Americano o Nativo de Alaska</c:v>
                </c:pt>
                <c:pt idx="1">
                  <c:v>Asiatico</c:v>
                </c:pt>
                <c:pt idx="2">
                  <c:v>Negro/ Afro Americano</c:v>
                </c:pt>
                <c:pt idx="3">
                  <c:v>Hispano</c:v>
                </c:pt>
                <c:pt idx="4">
                  <c:v>Nativo de Hawaii o de Otra Isla del Pacifico</c:v>
                </c:pt>
                <c:pt idx="5">
                  <c:v>Otra Etnia o Raza / Multicultural</c:v>
                </c:pt>
                <c:pt idx="6">
                  <c:v>Blanco</c:v>
                </c:pt>
              </c:strCache>
            </c:strRef>
          </c:cat>
          <c:val>
            <c:numRef>
              <c:f>Sheet7!$B$2:$B$8</c:f>
              <c:numCache>
                <c:formatCode>_("$"* #,##0.00_);_("$"* \(#,##0.00\);_("$"* "-"??_);_(@_)</c:formatCode>
                <c:ptCount val="7"/>
                <c:pt idx="0">
                  <c:v>5813</c:v>
                </c:pt>
                <c:pt idx="1">
                  <c:v>6218</c:v>
                </c:pt>
                <c:pt idx="2">
                  <c:v>7952</c:v>
                </c:pt>
                <c:pt idx="3">
                  <c:v>5491</c:v>
                </c:pt>
                <c:pt idx="4">
                  <c:v>4541</c:v>
                </c:pt>
                <c:pt idx="5">
                  <c:v>5664</c:v>
                </c:pt>
                <c:pt idx="6">
                  <c:v>7628</c:v>
                </c:pt>
              </c:numCache>
            </c:numRef>
          </c:val>
        </c:ser>
        <c:ser>
          <c:idx val="1"/>
          <c:order val="1"/>
          <c:tx>
            <c:strRef>
              <c:f>Sheet7!$C$1</c:f>
              <c:strCache>
                <c:ptCount val="1"/>
                <c:pt idx="0">
                  <c:v>Viven Fuera del Hogar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Sheet7!$A$2:$A$8</c:f>
              <c:strCache>
                <c:ptCount val="7"/>
                <c:pt idx="0">
                  <c:v>Indigena Americano o Nativo de Alaska</c:v>
                </c:pt>
                <c:pt idx="1">
                  <c:v>Asiatico</c:v>
                </c:pt>
                <c:pt idx="2">
                  <c:v>Negro/ Afro Americano</c:v>
                </c:pt>
                <c:pt idx="3">
                  <c:v>Hispano</c:v>
                </c:pt>
                <c:pt idx="4">
                  <c:v>Nativo de Hawaii o de Otra Isla del Pacifico</c:v>
                </c:pt>
                <c:pt idx="5">
                  <c:v>Otra Etnia o Raza / Multicultural</c:v>
                </c:pt>
                <c:pt idx="6">
                  <c:v>Blanco</c:v>
                </c:pt>
              </c:strCache>
            </c:strRef>
          </c:cat>
          <c:val>
            <c:numRef>
              <c:f>Sheet7!$C$2:$C$8</c:f>
              <c:numCache>
                <c:formatCode>_("$"* #,##0.00_);_("$"* \(#,##0.00\);_("$"* "-"??_);_(@_)</c:formatCode>
                <c:ptCount val="7"/>
                <c:pt idx="0">
                  <c:v>47952</c:v>
                </c:pt>
                <c:pt idx="1">
                  <c:v>55042</c:v>
                </c:pt>
                <c:pt idx="2">
                  <c:v>44439</c:v>
                </c:pt>
                <c:pt idx="3">
                  <c:v>46997</c:v>
                </c:pt>
                <c:pt idx="4">
                  <c:v>33670</c:v>
                </c:pt>
                <c:pt idx="5">
                  <c:v>51263</c:v>
                </c:pt>
                <c:pt idx="6">
                  <c:v>52886</c:v>
                </c:pt>
              </c:numCache>
            </c:numRef>
          </c:val>
        </c:ser>
        <c:dLbls>
          <c:dLblPos val="outEnd"/>
          <c:showLegendKey val="0"/>
          <c:showVal val="1"/>
          <c:showCatName val="0"/>
          <c:showSerName val="0"/>
          <c:showPercent val="0"/>
          <c:showBubbleSize val="0"/>
        </c:dLbls>
        <c:gapWidth val="267"/>
        <c:overlap val="-43"/>
        <c:axId val="200482480"/>
        <c:axId val="209611208"/>
      </c:barChart>
      <c:catAx>
        <c:axId val="2004824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rgbClr val="00B050"/>
                </a:solidFill>
                <a:latin typeface="+mn-lt"/>
                <a:ea typeface="+mn-ea"/>
                <a:cs typeface="+mn-cs"/>
              </a:defRPr>
            </a:pPr>
            <a:endParaRPr lang="en-US"/>
          </a:p>
        </c:txPr>
        <c:crossAx val="209611208"/>
        <c:crosses val="autoZero"/>
        <c:auto val="1"/>
        <c:lblAlgn val="ctr"/>
        <c:lblOffset val="100"/>
        <c:noMultiLvlLbl val="0"/>
      </c:catAx>
      <c:valAx>
        <c:axId val="209611208"/>
        <c:scaling>
          <c:orientation val="minMax"/>
        </c:scaling>
        <c:delete val="0"/>
        <c:axPos val="l"/>
        <c:majorGridlines>
          <c:spPr>
            <a:ln w="9525" cap="flat" cmpd="sng" algn="ctr">
              <a:solidFill>
                <a:schemeClr val="dk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crossAx val="20048248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Sheet8!$A$1:$A$15</c:f>
              <c:strCache>
                <c:ptCount val="15"/>
                <c:pt idx="1">
                  <c:v>ASL</c:v>
                </c:pt>
                <c:pt idx="2">
                  <c:v>Ingles</c:v>
                </c:pt>
                <c:pt idx="3">
                  <c:v>Espanol</c:v>
                </c:pt>
                <c:pt idx="4">
                  <c:v>Cantones</c:v>
                </c:pt>
                <c:pt idx="5">
                  <c:v>Mandarin</c:v>
                </c:pt>
                <c:pt idx="6">
                  <c:v>Vietnamita</c:v>
                </c:pt>
                <c:pt idx="7">
                  <c:v>Coreano</c:v>
                </c:pt>
                <c:pt idx="8">
                  <c:v>Camboyano</c:v>
                </c:pt>
                <c:pt idx="9">
                  <c:v>Otro Asia</c:v>
                </c:pt>
                <c:pt idx="10">
                  <c:v>Tagalog</c:v>
                </c:pt>
                <c:pt idx="11">
                  <c:v>Arabe</c:v>
                </c:pt>
                <c:pt idx="12">
                  <c:v>Farsi</c:v>
                </c:pt>
                <c:pt idx="13">
                  <c:v>Hindi</c:v>
                </c:pt>
                <c:pt idx="14">
                  <c:v>Urdu</c:v>
                </c:pt>
              </c:strCache>
            </c:strRef>
          </c:cat>
          <c:val>
            <c:numRef>
              <c:f>Sheet8!$C$1:$C$15</c:f>
              <c:numCache>
                <c:formatCode>_("$"* #,##0.00_);_("$"* \(#,##0.00\);_("$"* "-"??_);_(@_)</c:formatCode>
                <c:ptCount val="15"/>
                <c:pt idx="1">
                  <c:v>12886</c:v>
                </c:pt>
                <c:pt idx="2">
                  <c:v>4052</c:v>
                </c:pt>
                <c:pt idx="3">
                  <c:v>3753</c:v>
                </c:pt>
                <c:pt idx="4">
                  <c:v>2650</c:v>
                </c:pt>
                <c:pt idx="5">
                  <c:v>2581</c:v>
                </c:pt>
                <c:pt idx="6">
                  <c:v>4215</c:v>
                </c:pt>
                <c:pt idx="7">
                  <c:v>5394</c:v>
                </c:pt>
                <c:pt idx="8">
                  <c:v>4638</c:v>
                </c:pt>
                <c:pt idx="9">
                  <c:v>4292</c:v>
                </c:pt>
                <c:pt idx="10">
                  <c:v>3573</c:v>
                </c:pt>
                <c:pt idx="11">
                  <c:v>4490</c:v>
                </c:pt>
                <c:pt idx="12">
                  <c:v>3371</c:v>
                </c:pt>
                <c:pt idx="13">
                  <c:v>3261</c:v>
                </c:pt>
                <c:pt idx="14">
                  <c:v>3945</c:v>
                </c:pt>
              </c:numCache>
            </c:numRef>
          </c:val>
        </c:ser>
        <c:dLbls>
          <c:showLegendKey val="0"/>
          <c:showVal val="0"/>
          <c:showCatName val="0"/>
          <c:showSerName val="0"/>
          <c:showPercent val="0"/>
          <c:showBubbleSize val="0"/>
        </c:dLbls>
        <c:gapWidth val="199"/>
        <c:axId val="200481304"/>
        <c:axId val="209612776"/>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Sheet8!$A$1:$A$15</c15:sqref>
                        </c15:formulaRef>
                      </c:ext>
                    </c:extLst>
                    <c:strCache>
                      <c:ptCount val="15"/>
                      <c:pt idx="1">
                        <c:v>ASL</c:v>
                      </c:pt>
                      <c:pt idx="2">
                        <c:v>Ingles</c:v>
                      </c:pt>
                      <c:pt idx="3">
                        <c:v>Espanol</c:v>
                      </c:pt>
                      <c:pt idx="4">
                        <c:v>Cantones</c:v>
                      </c:pt>
                      <c:pt idx="5">
                        <c:v>Mandarin</c:v>
                      </c:pt>
                      <c:pt idx="6">
                        <c:v>Vietnamita</c:v>
                      </c:pt>
                      <c:pt idx="7">
                        <c:v>Coreano</c:v>
                      </c:pt>
                      <c:pt idx="8">
                        <c:v>Camboyano</c:v>
                      </c:pt>
                      <c:pt idx="9">
                        <c:v>Otro Asia</c:v>
                      </c:pt>
                      <c:pt idx="10">
                        <c:v>Tagalog</c:v>
                      </c:pt>
                      <c:pt idx="11">
                        <c:v>Arabe</c:v>
                      </c:pt>
                      <c:pt idx="12">
                        <c:v>Farsi</c:v>
                      </c:pt>
                      <c:pt idx="13">
                        <c:v>Hindi</c:v>
                      </c:pt>
                      <c:pt idx="14">
                        <c:v>Urdu</c:v>
                      </c:pt>
                    </c:strCache>
                  </c:strRef>
                </c:cat>
                <c:val>
                  <c:numRef>
                    <c:extLst>
                      <c:ext uri="{02D57815-91ED-43cb-92C2-25804820EDAC}">
                        <c15:formulaRef>
                          <c15:sqref>Sheet8!$B$1:$B$15</c15:sqref>
                        </c15:formulaRef>
                      </c:ext>
                    </c:extLst>
                    <c:numCache>
                      <c:formatCode>General</c:formatCode>
                      <c:ptCount val="15"/>
                    </c:numCache>
                  </c:numRef>
                </c:val>
              </c15:ser>
            </c15:filteredBarSeries>
          </c:ext>
        </c:extLst>
      </c:barChart>
      <c:catAx>
        <c:axId val="20048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rgbClr val="C00000"/>
                </a:solidFill>
                <a:latin typeface="+mn-lt"/>
                <a:ea typeface="+mn-ea"/>
                <a:cs typeface="+mn-cs"/>
              </a:defRPr>
            </a:pPr>
            <a:endParaRPr lang="en-US"/>
          </a:p>
        </c:txPr>
        <c:crossAx val="209612776"/>
        <c:crosses val="autoZero"/>
        <c:auto val="1"/>
        <c:lblAlgn val="ctr"/>
        <c:lblOffset val="100"/>
        <c:noMultiLvlLbl val="0"/>
      </c:catAx>
      <c:valAx>
        <c:axId val="2096127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048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Sheet9!$B$1</c:f>
              <c:strCache>
                <c:ptCount val="1"/>
                <c:pt idx="0">
                  <c:v>En Hogar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Sheet9!$A$2:$A$8</c:f>
              <c:strCache>
                <c:ptCount val="7"/>
                <c:pt idx="0">
                  <c:v>Indigena Americano o Nativo de Alaska</c:v>
                </c:pt>
                <c:pt idx="1">
                  <c:v>Asiatico</c:v>
                </c:pt>
                <c:pt idx="2">
                  <c:v>Negro/ Afro Americano</c:v>
                </c:pt>
                <c:pt idx="3">
                  <c:v>Hispano</c:v>
                </c:pt>
                <c:pt idx="4">
                  <c:v>Nativo de Hawaii o de Otra Isla del P</c:v>
                </c:pt>
                <c:pt idx="5">
                  <c:v>Otra Etnia o Raza / Multicultural</c:v>
                </c:pt>
                <c:pt idx="6">
                  <c:v>Blanco</c:v>
                </c:pt>
              </c:strCache>
            </c:strRef>
          </c:cat>
          <c:val>
            <c:numRef>
              <c:f>Sheet9!$B$2:$B$8</c:f>
              <c:numCache>
                <c:formatCode>_("$"* #,##0.00_);_("$"* \(#,##0.00\);_("$"* "-"??_);_(@_)</c:formatCode>
                <c:ptCount val="7"/>
                <c:pt idx="0">
                  <c:v>13013</c:v>
                </c:pt>
                <c:pt idx="1">
                  <c:v>10886</c:v>
                </c:pt>
                <c:pt idx="2">
                  <c:v>13105</c:v>
                </c:pt>
                <c:pt idx="3">
                  <c:v>11973</c:v>
                </c:pt>
                <c:pt idx="4">
                  <c:v>8478</c:v>
                </c:pt>
                <c:pt idx="5">
                  <c:v>12330</c:v>
                </c:pt>
                <c:pt idx="6">
                  <c:v>13895</c:v>
                </c:pt>
              </c:numCache>
            </c:numRef>
          </c:val>
        </c:ser>
        <c:ser>
          <c:idx val="1"/>
          <c:order val="1"/>
          <c:tx>
            <c:strRef>
              <c:f>Sheet9!$C$1</c:f>
              <c:strCache>
                <c:ptCount val="1"/>
                <c:pt idx="0">
                  <c:v>En Residencia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Sheet9!$A$2:$A$8</c:f>
              <c:strCache>
                <c:ptCount val="7"/>
                <c:pt idx="0">
                  <c:v>Indigena Americano o Nativo de Alaska</c:v>
                </c:pt>
                <c:pt idx="1">
                  <c:v>Asiatico</c:v>
                </c:pt>
                <c:pt idx="2">
                  <c:v>Negro/ Afro Americano</c:v>
                </c:pt>
                <c:pt idx="3">
                  <c:v>Hispano</c:v>
                </c:pt>
                <c:pt idx="4">
                  <c:v>Nativo de Hawaii o de Otra Isla del P</c:v>
                </c:pt>
                <c:pt idx="5">
                  <c:v>Otra Etnia o Raza / Multicultural</c:v>
                </c:pt>
                <c:pt idx="6">
                  <c:v>Blanco</c:v>
                </c:pt>
              </c:strCache>
            </c:strRef>
          </c:cat>
          <c:val>
            <c:numRef>
              <c:f>Sheet9!$C$2:$C$8</c:f>
              <c:numCache>
                <c:formatCode>_("$"* #,##0.00_);_("$"* \(#,##0.00\);_("$"* "-"??_);_(@_)</c:formatCode>
                <c:ptCount val="7"/>
                <c:pt idx="0">
                  <c:v>47298</c:v>
                </c:pt>
                <c:pt idx="1">
                  <c:v>54834</c:v>
                </c:pt>
                <c:pt idx="2">
                  <c:v>44484</c:v>
                </c:pt>
                <c:pt idx="3">
                  <c:v>47213</c:v>
                </c:pt>
                <c:pt idx="4">
                  <c:v>33670</c:v>
                </c:pt>
                <c:pt idx="5">
                  <c:v>52384</c:v>
                </c:pt>
                <c:pt idx="6">
                  <c:v>52612</c:v>
                </c:pt>
              </c:numCache>
            </c:numRef>
          </c:val>
        </c:ser>
        <c:dLbls>
          <c:dLblPos val="outEnd"/>
          <c:showLegendKey val="0"/>
          <c:showVal val="1"/>
          <c:showCatName val="0"/>
          <c:showSerName val="0"/>
          <c:showPercent val="0"/>
          <c:showBubbleSize val="0"/>
        </c:dLbls>
        <c:gapWidth val="219"/>
        <c:overlap val="-27"/>
        <c:axId val="209613560"/>
        <c:axId val="209613952"/>
      </c:barChart>
      <c:catAx>
        <c:axId val="20961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9613952"/>
        <c:crosses val="autoZero"/>
        <c:auto val="1"/>
        <c:lblAlgn val="ctr"/>
        <c:lblOffset val="100"/>
        <c:noMultiLvlLbl val="0"/>
      </c:catAx>
      <c:valAx>
        <c:axId val="20961395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613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chemeClr val="accent5"/>
            </a:solidFill>
            <a:ln>
              <a:noFill/>
            </a:ln>
            <a:effectLst/>
          </c:spPr>
          <c:invertIfNegative val="0"/>
          <c:dLbls>
            <c:dLbl>
              <c:idx val="4"/>
              <c:layout>
                <c:manualLayout>
                  <c:x val="2.6754800678490551E-2"/>
                  <c:y val="-4.488803880447247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Sheet10!$A$1:$A$15</c:f>
              <c:strCache>
                <c:ptCount val="15"/>
                <c:pt idx="0">
                  <c:v>ASL</c:v>
                </c:pt>
                <c:pt idx="1">
                  <c:v>Ingles</c:v>
                </c:pt>
                <c:pt idx="2">
                  <c:v>Espanol</c:v>
                </c:pt>
                <c:pt idx="3">
                  <c:v>Cantones</c:v>
                </c:pt>
                <c:pt idx="4">
                  <c:v>Mandarin</c:v>
                </c:pt>
                <c:pt idx="5">
                  <c:v>Vietnamita</c:v>
                </c:pt>
                <c:pt idx="6">
                  <c:v>Coreano</c:v>
                </c:pt>
                <c:pt idx="7">
                  <c:v>Camboyano</c:v>
                </c:pt>
                <c:pt idx="8">
                  <c:v>Otro Asia</c:v>
                </c:pt>
                <c:pt idx="9">
                  <c:v>Mien</c:v>
                </c:pt>
                <c:pt idx="10">
                  <c:v>Tagalog</c:v>
                </c:pt>
                <c:pt idx="11">
                  <c:v>Arabe</c:v>
                </c:pt>
                <c:pt idx="12">
                  <c:v>Farsi</c:v>
                </c:pt>
                <c:pt idx="13">
                  <c:v>Hindi</c:v>
                </c:pt>
                <c:pt idx="14">
                  <c:v>Urdu</c:v>
                </c:pt>
              </c:strCache>
            </c:strRef>
          </c:cat>
          <c:val>
            <c:numRef>
              <c:f>Sheet10!$B$1:$B$15</c:f>
              <c:numCache>
                <c:formatCode>_("$"* #,##0.00_);_("$"* \(#,##0.00\);_("$"* "-"??_);_(@_)</c:formatCode>
                <c:ptCount val="15"/>
                <c:pt idx="0">
                  <c:v>40398</c:v>
                </c:pt>
                <c:pt idx="1">
                  <c:v>18859</c:v>
                </c:pt>
                <c:pt idx="2">
                  <c:v>6943</c:v>
                </c:pt>
                <c:pt idx="3">
                  <c:v>11054</c:v>
                </c:pt>
                <c:pt idx="4">
                  <c:v>10942</c:v>
                </c:pt>
                <c:pt idx="5">
                  <c:v>7228</c:v>
                </c:pt>
                <c:pt idx="6">
                  <c:v>14971</c:v>
                </c:pt>
                <c:pt idx="7">
                  <c:v>11670</c:v>
                </c:pt>
                <c:pt idx="8">
                  <c:v>9781</c:v>
                </c:pt>
                <c:pt idx="9">
                  <c:v>4544</c:v>
                </c:pt>
                <c:pt idx="10">
                  <c:v>12151</c:v>
                </c:pt>
                <c:pt idx="11">
                  <c:v>4916</c:v>
                </c:pt>
                <c:pt idx="12">
                  <c:v>9673</c:v>
                </c:pt>
                <c:pt idx="13">
                  <c:v>6729</c:v>
                </c:pt>
                <c:pt idx="14">
                  <c:v>7135</c:v>
                </c:pt>
              </c:numCache>
            </c:numRef>
          </c:val>
        </c:ser>
        <c:dLbls>
          <c:dLblPos val="outEnd"/>
          <c:showLegendKey val="0"/>
          <c:showVal val="1"/>
          <c:showCatName val="0"/>
          <c:showSerName val="0"/>
          <c:showPercent val="0"/>
          <c:showBubbleSize val="0"/>
        </c:dLbls>
        <c:gapWidth val="219"/>
        <c:overlap val="-27"/>
        <c:axId val="209614736"/>
        <c:axId val="200431848"/>
      </c:barChart>
      <c:catAx>
        <c:axId val="20961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crossAx val="200431848"/>
        <c:crosses val="autoZero"/>
        <c:auto val="1"/>
        <c:lblAlgn val="ctr"/>
        <c:lblOffset val="100"/>
        <c:noMultiLvlLbl val="0"/>
      </c:catAx>
      <c:valAx>
        <c:axId val="20043184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61473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1255773630526"/>
          <c:y val="2.7382809123395326E-2"/>
          <c:w val="0.8197758831850962"/>
          <c:h val="0.84287932296053447"/>
        </c:manualLayout>
      </c:layout>
      <c:barChart>
        <c:barDir val="bar"/>
        <c:grouping val="clustered"/>
        <c:varyColors val="0"/>
        <c:ser>
          <c:idx val="0"/>
          <c:order val="0"/>
          <c:tx>
            <c:strRef>
              <c:f>Sheet11!$A$2</c:f>
              <c:strCache>
                <c:ptCount val="1"/>
                <c:pt idx="0">
                  <c:v>Ingles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Sheet11!$B$1:$D$1</c:f>
              <c:strCache>
                <c:ptCount val="3"/>
                <c:pt idx="0">
                  <c:v>En Hogar</c:v>
                </c:pt>
                <c:pt idx="1">
                  <c:v>Adultos ILS/SLS</c:v>
                </c:pt>
                <c:pt idx="2">
                  <c:v>Adultos en Residencias</c:v>
                </c:pt>
              </c:strCache>
            </c:strRef>
          </c:cat>
          <c:val>
            <c:numRef>
              <c:f>Sheet11!$B$2:$D$2</c:f>
              <c:numCache>
                <c:formatCode>_("$"* #,##0.00_);_("$"* \(#,##0.00\);_("$"* "-"??_);_(@_)</c:formatCode>
                <c:ptCount val="3"/>
                <c:pt idx="0">
                  <c:v>13201</c:v>
                </c:pt>
                <c:pt idx="1">
                  <c:v>36811</c:v>
                </c:pt>
                <c:pt idx="2">
                  <c:v>64441</c:v>
                </c:pt>
              </c:numCache>
            </c:numRef>
          </c:val>
        </c:ser>
        <c:ser>
          <c:idx val="1"/>
          <c:order val="1"/>
          <c:tx>
            <c:strRef>
              <c:f>Sheet11!$A$3</c:f>
              <c:strCache>
                <c:ptCount val="1"/>
                <c:pt idx="0">
                  <c:v>Espanol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Sheet11!$B$1:$D$1</c:f>
              <c:strCache>
                <c:ptCount val="3"/>
                <c:pt idx="0">
                  <c:v>En Hogar</c:v>
                </c:pt>
                <c:pt idx="1">
                  <c:v>Adultos ILS/SLS</c:v>
                </c:pt>
                <c:pt idx="2">
                  <c:v>Adultos en Residencias</c:v>
                </c:pt>
              </c:strCache>
            </c:strRef>
          </c:cat>
          <c:val>
            <c:numRef>
              <c:f>Sheet11!$B$3:$D$3</c:f>
              <c:numCache>
                <c:formatCode>_("$"* #,##0.00_);_("$"* \(#,##0.00\);_("$"* "-"??_);_(@_)</c:formatCode>
                <c:ptCount val="3"/>
                <c:pt idx="0">
                  <c:v>12267</c:v>
                </c:pt>
                <c:pt idx="1">
                  <c:v>28342</c:v>
                </c:pt>
                <c:pt idx="2">
                  <c:v>65402</c:v>
                </c:pt>
              </c:numCache>
            </c:numRef>
          </c:val>
        </c:ser>
        <c:ser>
          <c:idx val="2"/>
          <c:order val="2"/>
          <c:tx>
            <c:strRef>
              <c:f>Sheet11!$A$4</c:f>
              <c:strCache>
                <c:ptCount val="1"/>
                <c:pt idx="0">
                  <c:v>Asiatico y PI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Sheet11!$B$1:$D$1</c:f>
              <c:strCache>
                <c:ptCount val="3"/>
                <c:pt idx="0">
                  <c:v>En Hogar</c:v>
                </c:pt>
                <c:pt idx="1">
                  <c:v>Adultos ILS/SLS</c:v>
                </c:pt>
                <c:pt idx="2">
                  <c:v>Adultos en Residencias</c:v>
                </c:pt>
              </c:strCache>
            </c:strRef>
          </c:cat>
          <c:val>
            <c:numRef>
              <c:f>Sheet11!$B$4:$D$4</c:f>
              <c:numCache>
                <c:formatCode>_("$"* #,##0.00_);_("$"* \(#,##0.00\);_("$"* "-"??_);_(@_)</c:formatCode>
                <c:ptCount val="3"/>
                <c:pt idx="0">
                  <c:v>10043</c:v>
                </c:pt>
                <c:pt idx="1">
                  <c:v>42378</c:v>
                </c:pt>
                <c:pt idx="2">
                  <c:v>56922</c:v>
                </c:pt>
              </c:numCache>
            </c:numRef>
          </c:val>
        </c:ser>
        <c:ser>
          <c:idx val="3"/>
          <c:order val="3"/>
          <c:tx>
            <c:strRef>
              <c:f>Sheet11!$A$5</c:f>
              <c:strCache>
                <c:ptCount val="1"/>
                <c:pt idx="0">
                  <c:v>Otro Indo Europeo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Sheet11!$B$1:$D$1</c:f>
              <c:strCache>
                <c:ptCount val="3"/>
                <c:pt idx="0">
                  <c:v>En Hogar</c:v>
                </c:pt>
                <c:pt idx="1">
                  <c:v>Adultos ILS/SLS</c:v>
                </c:pt>
                <c:pt idx="2">
                  <c:v>Adultos en Residencias</c:v>
                </c:pt>
              </c:strCache>
            </c:strRef>
          </c:cat>
          <c:val>
            <c:numRef>
              <c:f>Sheet11!$B$5:$D$5</c:f>
              <c:numCache>
                <c:formatCode>_("$"* #,##0.00_);_("$"* \(#,##0.00\);_("$"* "-"??_);_(@_)</c:formatCode>
                <c:ptCount val="3"/>
                <c:pt idx="0">
                  <c:v>10333</c:v>
                </c:pt>
                <c:pt idx="1">
                  <c:v>56039</c:v>
                </c:pt>
                <c:pt idx="2">
                  <c:v>73407</c:v>
                </c:pt>
              </c:numCache>
            </c:numRef>
          </c:val>
        </c:ser>
        <c:ser>
          <c:idx val="4"/>
          <c:order val="4"/>
          <c:tx>
            <c:strRef>
              <c:f>Sheet11!$A$6</c:f>
              <c:strCache>
                <c:ptCount val="1"/>
                <c:pt idx="0">
                  <c:v>Otro Idioma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Sheet11!$B$1:$D$1</c:f>
              <c:strCache>
                <c:ptCount val="3"/>
                <c:pt idx="0">
                  <c:v>En Hogar</c:v>
                </c:pt>
                <c:pt idx="1">
                  <c:v>Adultos ILS/SLS</c:v>
                </c:pt>
                <c:pt idx="2">
                  <c:v>Adultos en Residencias</c:v>
                </c:pt>
              </c:strCache>
            </c:strRef>
          </c:cat>
          <c:val>
            <c:numRef>
              <c:f>Sheet11!$B$6:$D$6</c:f>
              <c:numCache>
                <c:formatCode>_("$"* #,##0.00_);_("$"* \(#,##0.00\);_("$"* "-"??_);_(@_)</c:formatCode>
                <c:ptCount val="3"/>
                <c:pt idx="0">
                  <c:v>13086</c:v>
                </c:pt>
                <c:pt idx="1">
                  <c:v>61329</c:v>
                </c:pt>
                <c:pt idx="2">
                  <c:v>62715</c:v>
                </c:pt>
              </c:numCache>
            </c:numRef>
          </c:val>
        </c:ser>
        <c:dLbls>
          <c:showLegendKey val="0"/>
          <c:showVal val="1"/>
          <c:showCatName val="0"/>
          <c:showSerName val="0"/>
          <c:showPercent val="0"/>
          <c:showBubbleSize val="0"/>
        </c:dLbls>
        <c:gapWidth val="182"/>
        <c:axId val="199499848"/>
        <c:axId val="199500240"/>
      </c:barChart>
      <c:catAx>
        <c:axId val="199499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9500240"/>
        <c:crosses val="autoZero"/>
        <c:auto val="1"/>
        <c:lblAlgn val="ctr"/>
        <c:lblOffset val="100"/>
        <c:noMultiLvlLbl val="0"/>
      </c:catAx>
      <c:valAx>
        <c:axId val="199500240"/>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9499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Sheet12!$B$1</c:f>
              <c:strCache>
                <c:ptCount val="1"/>
                <c:pt idx="0">
                  <c:v>Adultos</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Sheet12!$A$2:$A$8</c:f>
              <c:strCache>
                <c:ptCount val="7"/>
                <c:pt idx="0">
                  <c:v>Indigena Americano o Nativo de Alaska</c:v>
                </c:pt>
                <c:pt idx="1">
                  <c:v>Asiatico</c:v>
                </c:pt>
                <c:pt idx="2">
                  <c:v>Negro/ Afro Americano</c:v>
                </c:pt>
                <c:pt idx="3">
                  <c:v>Hispano</c:v>
                </c:pt>
                <c:pt idx="4">
                  <c:v>Nativo de Hawaii u Otra IP</c:v>
                </c:pt>
                <c:pt idx="5">
                  <c:v>Otra Etnia o Raza/ Multicultural</c:v>
                </c:pt>
                <c:pt idx="6">
                  <c:v>Blanco</c:v>
                </c:pt>
              </c:strCache>
            </c:strRef>
          </c:cat>
          <c:val>
            <c:numRef>
              <c:f>Sheet12!$B$2:$B$8</c:f>
              <c:numCache>
                <c:formatCode>0.0%</c:formatCode>
                <c:ptCount val="7"/>
                <c:pt idx="0">
                  <c:v>0.89100000000000001</c:v>
                </c:pt>
                <c:pt idx="1">
                  <c:v>0.874</c:v>
                </c:pt>
                <c:pt idx="2">
                  <c:v>0.88500000000000001</c:v>
                </c:pt>
                <c:pt idx="3">
                  <c:v>0.86199999999999999</c:v>
                </c:pt>
                <c:pt idx="4">
                  <c:v>0.85899999999999999</c:v>
                </c:pt>
                <c:pt idx="5">
                  <c:v>0.84899999999999998</c:v>
                </c:pt>
                <c:pt idx="6">
                  <c:v>0.873</c:v>
                </c:pt>
              </c:numCache>
            </c:numRef>
          </c:val>
        </c:ser>
        <c:ser>
          <c:idx val="1"/>
          <c:order val="1"/>
          <c:tx>
            <c:strRef>
              <c:f>Sheet12!$C$1</c:f>
              <c:strCache>
                <c:ptCount val="1"/>
                <c:pt idx="0">
                  <c:v>Edades 3 - 21</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Sheet12!$A$2:$A$8</c:f>
              <c:strCache>
                <c:ptCount val="7"/>
                <c:pt idx="0">
                  <c:v>Indigena Americano o Nativo de Alaska</c:v>
                </c:pt>
                <c:pt idx="1">
                  <c:v>Asiatico</c:v>
                </c:pt>
                <c:pt idx="2">
                  <c:v>Negro/ Afro Americano</c:v>
                </c:pt>
                <c:pt idx="3">
                  <c:v>Hispano</c:v>
                </c:pt>
                <c:pt idx="4">
                  <c:v>Nativo de Hawaii u Otra IP</c:v>
                </c:pt>
                <c:pt idx="5">
                  <c:v>Otra Etnia o Raza/ Multicultural</c:v>
                </c:pt>
                <c:pt idx="6">
                  <c:v>Blanco</c:v>
                </c:pt>
              </c:strCache>
            </c:strRef>
          </c:cat>
          <c:val>
            <c:numRef>
              <c:f>Sheet12!$C$2:$C$8</c:f>
              <c:numCache>
                <c:formatCode>0.0%</c:formatCode>
                <c:ptCount val="7"/>
                <c:pt idx="0">
                  <c:v>0.71099999999999997</c:v>
                </c:pt>
                <c:pt idx="1">
                  <c:v>0.69299999999999995</c:v>
                </c:pt>
                <c:pt idx="2">
                  <c:v>0.73</c:v>
                </c:pt>
                <c:pt idx="3">
                  <c:v>0.71</c:v>
                </c:pt>
                <c:pt idx="4">
                  <c:v>0.84199999999999997</c:v>
                </c:pt>
                <c:pt idx="5">
                  <c:v>0.63900000000000001</c:v>
                </c:pt>
                <c:pt idx="6">
                  <c:v>0.72</c:v>
                </c:pt>
              </c:numCache>
            </c:numRef>
          </c:val>
        </c:ser>
        <c:dLbls>
          <c:showLegendKey val="0"/>
          <c:showVal val="1"/>
          <c:showCatName val="0"/>
          <c:showSerName val="0"/>
          <c:showPercent val="0"/>
          <c:showBubbleSize val="0"/>
        </c:dLbls>
        <c:gapWidth val="150"/>
        <c:shape val="box"/>
        <c:axId val="199529888"/>
        <c:axId val="199530280"/>
        <c:axId val="0"/>
      </c:bar3DChart>
      <c:catAx>
        <c:axId val="199529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9530280"/>
        <c:crosses val="autoZero"/>
        <c:auto val="1"/>
        <c:lblAlgn val="ctr"/>
        <c:lblOffset val="100"/>
        <c:noMultiLvlLbl val="0"/>
      </c:catAx>
      <c:valAx>
        <c:axId val="199530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529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Sheet13!$B$1</c:f>
              <c:strCache>
                <c:ptCount val="1"/>
                <c:pt idx="0">
                  <c:v>Edades 0-2</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Sheet13!$A$2:$A$7</c:f>
              <c:strCache>
                <c:ptCount val="6"/>
                <c:pt idx="0">
                  <c:v>Autismo</c:v>
                </c:pt>
                <c:pt idx="1">
                  <c:v>Discapacidad Intelectual</c:v>
                </c:pt>
                <c:pt idx="2">
                  <c:v>Paralisis Cerebral</c:v>
                </c:pt>
                <c:pt idx="3">
                  <c:v>Epilepsia</c:v>
                </c:pt>
                <c:pt idx="4">
                  <c:v>Categoria 5</c:v>
                </c:pt>
                <c:pt idx="5">
                  <c:v>Otra</c:v>
                </c:pt>
              </c:strCache>
            </c:strRef>
          </c:cat>
          <c:val>
            <c:numRef>
              <c:f>Sheet13!$B$2:$B$7</c:f>
              <c:numCache>
                <c:formatCode>_("$"* #,##0.00_);_("$"* \(#,##0.00\);_("$"* "-"??_);_(@_)</c:formatCode>
                <c:ptCount val="6"/>
                <c:pt idx="0">
                  <c:v>10457</c:v>
                </c:pt>
                <c:pt idx="1">
                  <c:v>11508</c:v>
                </c:pt>
                <c:pt idx="2">
                  <c:v>9842</c:v>
                </c:pt>
                <c:pt idx="3">
                  <c:v>5721</c:v>
                </c:pt>
                <c:pt idx="4">
                  <c:v>10575</c:v>
                </c:pt>
                <c:pt idx="5">
                  <c:v>2894</c:v>
                </c:pt>
              </c:numCache>
            </c:numRef>
          </c:val>
        </c:ser>
        <c:ser>
          <c:idx val="1"/>
          <c:order val="1"/>
          <c:tx>
            <c:strRef>
              <c:f>Sheet13!$C$1</c:f>
              <c:strCache>
                <c:ptCount val="1"/>
                <c:pt idx="0">
                  <c:v>Edades 3 - 21</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Sheet13!$A$2:$A$7</c:f>
              <c:strCache>
                <c:ptCount val="6"/>
                <c:pt idx="0">
                  <c:v>Autismo</c:v>
                </c:pt>
                <c:pt idx="1">
                  <c:v>Discapacidad Intelectual</c:v>
                </c:pt>
                <c:pt idx="2">
                  <c:v>Paralisis Cerebral</c:v>
                </c:pt>
                <c:pt idx="3">
                  <c:v>Epilepsia</c:v>
                </c:pt>
                <c:pt idx="4">
                  <c:v>Categoria 5</c:v>
                </c:pt>
                <c:pt idx="5">
                  <c:v>Otra</c:v>
                </c:pt>
              </c:strCache>
            </c:strRef>
          </c:cat>
          <c:val>
            <c:numRef>
              <c:f>Sheet13!$C$2:$C$7</c:f>
              <c:numCache>
                <c:formatCode>_("$"* #,##0.00_);_("$"* \(#,##0.00\);_("$"* "-"??_);_(@_)</c:formatCode>
                <c:ptCount val="6"/>
                <c:pt idx="0">
                  <c:v>5671</c:v>
                </c:pt>
                <c:pt idx="1">
                  <c:v>6397</c:v>
                </c:pt>
                <c:pt idx="2">
                  <c:v>8973</c:v>
                </c:pt>
                <c:pt idx="3">
                  <c:v>8099</c:v>
                </c:pt>
                <c:pt idx="4">
                  <c:v>6473</c:v>
                </c:pt>
                <c:pt idx="5">
                  <c:v>2088</c:v>
                </c:pt>
              </c:numCache>
            </c:numRef>
          </c:val>
        </c:ser>
        <c:ser>
          <c:idx val="2"/>
          <c:order val="2"/>
          <c:tx>
            <c:strRef>
              <c:f>Sheet13!$D$1</c:f>
              <c:strCache>
                <c:ptCount val="1"/>
                <c:pt idx="0">
                  <c:v>Adultos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Sheet13!$A$2:$A$7</c:f>
              <c:strCache>
                <c:ptCount val="6"/>
                <c:pt idx="0">
                  <c:v>Autismo</c:v>
                </c:pt>
                <c:pt idx="1">
                  <c:v>Discapacidad Intelectual</c:v>
                </c:pt>
                <c:pt idx="2">
                  <c:v>Paralisis Cerebral</c:v>
                </c:pt>
                <c:pt idx="3">
                  <c:v>Epilepsia</c:v>
                </c:pt>
                <c:pt idx="4">
                  <c:v>Categoria 5</c:v>
                </c:pt>
                <c:pt idx="5">
                  <c:v>Otra</c:v>
                </c:pt>
              </c:strCache>
            </c:strRef>
          </c:cat>
          <c:val>
            <c:numRef>
              <c:f>Sheet13!$D$2:$D$7</c:f>
              <c:numCache>
                <c:formatCode>_("$"* #,##0.00_);_("$"* \(#,##0.00\);_("$"* "-"??_);_(@_)</c:formatCode>
                <c:ptCount val="6"/>
                <c:pt idx="0">
                  <c:v>32521</c:v>
                </c:pt>
                <c:pt idx="1">
                  <c:v>31447</c:v>
                </c:pt>
                <c:pt idx="2">
                  <c:v>34872</c:v>
                </c:pt>
                <c:pt idx="3">
                  <c:v>28508</c:v>
                </c:pt>
                <c:pt idx="4">
                  <c:v>21101</c:v>
                </c:pt>
                <c:pt idx="5">
                  <c:v>15804</c:v>
                </c:pt>
              </c:numCache>
            </c:numRef>
          </c:val>
        </c:ser>
        <c:ser>
          <c:idx val="3"/>
          <c:order val="3"/>
          <c:tx>
            <c:strRef>
              <c:f>Sheet13!$E$1</c:f>
              <c:strCache>
                <c:ptCount val="1"/>
                <c:pt idx="0">
                  <c:v>Todas las Edades</c:v>
                </c:pt>
              </c:strCache>
            </c:strRef>
          </c:tx>
          <c:spPr>
            <a:solidFill>
              <a:schemeClr val="accent6">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Sheet13!$A$2:$A$7</c:f>
              <c:strCache>
                <c:ptCount val="6"/>
                <c:pt idx="0">
                  <c:v>Autismo</c:v>
                </c:pt>
                <c:pt idx="1">
                  <c:v>Discapacidad Intelectual</c:v>
                </c:pt>
                <c:pt idx="2">
                  <c:v>Paralisis Cerebral</c:v>
                </c:pt>
                <c:pt idx="3">
                  <c:v>Epilepsia</c:v>
                </c:pt>
                <c:pt idx="4">
                  <c:v>Categoria 5</c:v>
                </c:pt>
                <c:pt idx="5">
                  <c:v>Otra</c:v>
                </c:pt>
              </c:strCache>
            </c:strRef>
          </c:cat>
          <c:val>
            <c:numRef>
              <c:f>Sheet13!$E$2:$E$7</c:f>
              <c:numCache>
                <c:formatCode>_("$"* #,##0.00_);_("$"* \(#,##0.00\);_("$"* "-"??_);_(@_)</c:formatCode>
                <c:ptCount val="6"/>
                <c:pt idx="0">
                  <c:v>11416</c:v>
                </c:pt>
                <c:pt idx="1">
                  <c:v>24756</c:v>
                </c:pt>
                <c:pt idx="2">
                  <c:v>21939</c:v>
                </c:pt>
                <c:pt idx="3">
                  <c:v>21154</c:v>
                </c:pt>
                <c:pt idx="4">
                  <c:v>13869</c:v>
                </c:pt>
                <c:pt idx="5">
                  <c:v>3008</c:v>
                </c:pt>
              </c:numCache>
            </c:numRef>
          </c:val>
        </c:ser>
        <c:dLbls>
          <c:showLegendKey val="0"/>
          <c:showVal val="1"/>
          <c:showCatName val="0"/>
          <c:showSerName val="0"/>
          <c:showPercent val="0"/>
          <c:showBubbleSize val="0"/>
        </c:dLbls>
        <c:gapWidth val="150"/>
        <c:shape val="box"/>
        <c:axId val="199531064"/>
        <c:axId val="199531456"/>
        <c:axId val="0"/>
      </c:bar3DChart>
      <c:catAx>
        <c:axId val="199531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9531456"/>
        <c:crosses val="autoZero"/>
        <c:auto val="1"/>
        <c:lblAlgn val="ctr"/>
        <c:lblOffset val="100"/>
        <c:noMultiLvlLbl val="0"/>
      </c:catAx>
      <c:valAx>
        <c:axId val="19953145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531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zero"/>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Sheet14!$B$1</c:f>
              <c:strCache>
                <c:ptCount val="1"/>
                <c:pt idx="0">
                  <c:v>2015/2016</c:v>
                </c:pt>
              </c:strCache>
            </c:strRef>
          </c:tx>
          <c:spPr>
            <a:solidFill>
              <a:schemeClr val="accent1"/>
            </a:solidFill>
            <a:ln>
              <a:noFill/>
            </a:ln>
            <a:effectLst/>
          </c:spPr>
          <c:invertIfNegative val="0"/>
          <c:dLbls>
            <c:dLbl>
              <c:idx val="5"/>
              <c:layout>
                <c:manualLayout>
                  <c:x val="-2.8985507246376812E-2"/>
                  <c:y val="-1.167456998284205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Sheet14!$A$2:$A$7</c:f>
              <c:strCache>
                <c:ptCount val="6"/>
                <c:pt idx="0">
                  <c:v>Autismo</c:v>
                </c:pt>
                <c:pt idx="1">
                  <c:v>Discapacidad Intelectual</c:v>
                </c:pt>
                <c:pt idx="2">
                  <c:v>Paralisis Cerebral</c:v>
                </c:pt>
                <c:pt idx="3">
                  <c:v>Epilepsia</c:v>
                </c:pt>
                <c:pt idx="4">
                  <c:v>Categoria 5</c:v>
                </c:pt>
                <c:pt idx="5">
                  <c:v>Otra</c:v>
                </c:pt>
              </c:strCache>
            </c:strRef>
          </c:cat>
          <c:val>
            <c:numRef>
              <c:f>Sheet14!$B$2:$B$7</c:f>
              <c:numCache>
                <c:formatCode>_("$"* #,##0.00_);_("$"* \(#,##0.00\);_("$"* "-"??_);_(@_)</c:formatCode>
                <c:ptCount val="6"/>
                <c:pt idx="0">
                  <c:v>11480</c:v>
                </c:pt>
                <c:pt idx="1">
                  <c:v>21513</c:v>
                </c:pt>
                <c:pt idx="2">
                  <c:v>19183</c:v>
                </c:pt>
                <c:pt idx="3">
                  <c:v>18001</c:v>
                </c:pt>
                <c:pt idx="4">
                  <c:v>12346</c:v>
                </c:pt>
                <c:pt idx="5">
                  <c:v>2834</c:v>
                </c:pt>
              </c:numCache>
            </c:numRef>
          </c:val>
        </c:ser>
        <c:ser>
          <c:idx val="1"/>
          <c:order val="1"/>
          <c:tx>
            <c:strRef>
              <c:f>Sheet14!$C$1</c:f>
              <c:strCache>
                <c:ptCount val="1"/>
                <c:pt idx="0">
                  <c:v>2016/2017</c:v>
                </c:pt>
              </c:strCache>
            </c:strRef>
          </c:tx>
          <c:spPr>
            <a:solidFill>
              <a:schemeClr val="accent2"/>
            </a:solidFill>
            <a:ln>
              <a:noFill/>
            </a:ln>
            <a:effectLst/>
          </c:spPr>
          <c:invertIfNegative val="0"/>
          <c:dLbls>
            <c:dLbl>
              <c:idx val="0"/>
              <c:layout>
                <c:manualLayout>
                  <c:x val="4.1062801932367152E-2"/>
                  <c:y val="-1.0701565525540403E-1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Sheet14!$A$2:$A$7</c:f>
              <c:strCache>
                <c:ptCount val="6"/>
                <c:pt idx="0">
                  <c:v>Autismo</c:v>
                </c:pt>
                <c:pt idx="1">
                  <c:v>Discapacidad Intelectual</c:v>
                </c:pt>
                <c:pt idx="2">
                  <c:v>Paralisis Cerebral</c:v>
                </c:pt>
                <c:pt idx="3">
                  <c:v>Epilepsia</c:v>
                </c:pt>
                <c:pt idx="4">
                  <c:v>Categoria 5</c:v>
                </c:pt>
                <c:pt idx="5">
                  <c:v>Otra</c:v>
                </c:pt>
              </c:strCache>
            </c:strRef>
          </c:cat>
          <c:val>
            <c:numRef>
              <c:f>Sheet14!$C$2:$C$7</c:f>
              <c:numCache>
                <c:formatCode>_("$"* #,##0.00_);_("$"* \(#,##0.00\);_("$"* "-"??_);_(@_)</c:formatCode>
                <c:ptCount val="6"/>
                <c:pt idx="0">
                  <c:v>11416</c:v>
                </c:pt>
                <c:pt idx="1">
                  <c:v>24756</c:v>
                </c:pt>
                <c:pt idx="2">
                  <c:v>21939</c:v>
                </c:pt>
                <c:pt idx="3">
                  <c:v>21154</c:v>
                </c:pt>
                <c:pt idx="4">
                  <c:v>13869</c:v>
                </c:pt>
                <c:pt idx="5">
                  <c:v>3008</c:v>
                </c:pt>
              </c:numCache>
            </c:numRef>
          </c:val>
        </c:ser>
        <c:dLbls>
          <c:dLblPos val="outEnd"/>
          <c:showLegendKey val="0"/>
          <c:showVal val="1"/>
          <c:showCatName val="0"/>
          <c:showSerName val="0"/>
          <c:showPercent val="0"/>
          <c:showBubbleSize val="0"/>
        </c:dLbls>
        <c:gapWidth val="219"/>
        <c:overlap val="-27"/>
        <c:axId val="199532240"/>
        <c:axId val="199532632"/>
      </c:barChart>
      <c:catAx>
        <c:axId val="19953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9532632"/>
        <c:crosses val="autoZero"/>
        <c:auto val="1"/>
        <c:lblAlgn val="ctr"/>
        <c:lblOffset val="100"/>
        <c:noMultiLvlLbl val="0"/>
      </c:catAx>
      <c:valAx>
        <c:axId val="19953263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532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rgbClr val="00B05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77313705352048E-2"/>
          <c:y val="0.15431851076611378"/>
          <c:w val="0.74444758263912658"/>
          <c:h val="0.74416122121517569"/>
        </c:manualLayout>
      </c:layout>
      <c:pie3DChart>
        <c:varyColors val="1"/>
        <c:ser>
          <c:idx val="0"/>
          <c:order val="0"/>
          <c:tx>
            <c:strRef>
              <c:f>Sheet15!$B$1</c:f>
              <c:strCache>
                <c:ptCount val="1"/>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Sheet15!$A$2:$A$7</c:f>
              <c:strCache>
                <c:ptCount val="6"/>
                <c:pt idx="0">
                  <c:v>Autismo</c:v>
                </c:pt>
                <c:pt idx="1">
                  <c:v>Discapacidad Intelectual</c:v>
                </c:pt>
                <c:pt idx="2">
                  <c:v>Paralisis Cerebral</c:v>
                </c:pt>
                <c:pt idx="3">
                  <c:v>Epilepsia</c:v>
                </c:pt>
                <c:pt idx="4">
                  <c:v>Categoria 5</c:v>
                </c:pt>
                <c:pt idx="5">
                  <c:v>Otra</c:v>
                </c:pt>
              </c:strCache>
            </c:strRef>
          </c:cat>
          <c:val>
            <c:numRef>
              <c:f>Sheet15!$B$2:$B$7</c:f>
              <c:numCache>
                <c:formatCode>0.0%</c:formatCode>
                <c:ptCount val="6"/>
                <c:pt idx="0">
                  <c:v>0.29799999999999999</c:v>
                </c:pt>
                <c:pt idx="1">
                  <c:v>0.11700000000000001</c:v>
                </c:pt>
                <c:pt idx="2">
                  <c:v>0.58499999999999996</c:v>
                </c:pt>
                <c:pt idx="3">
                  <c:v>0</c:v>
                </c:pt>
                <c:pt idx="4">
                  <c:v>0.159</c:v>
                </c:pt>
                <c:pt idx="5">
                  <c:v>0.23300000000000001</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Sheet16!$B$1</c:f>
              <c:strCache>
                <c:ptCount val="1"/>
                <c:pt idx="0">
                  <c:v>2015/2016</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3"/>
              <c:layout>
                <c:manualLayout>
                  <c:x val="-2.5362318840579798E-2"/>
                  <c:y val="-3.79423524442367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1062801932367152E-2"/>
                  <c:y val="-1.16745699828420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830917874396312E-3"/>
                  <c:y val="-0.1167456998284205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Sheet16!$A$2:$A$8</c:f>
              <c:strCache>
                <c:ptCount val="7"/>
                <c:pt idx="0">
                  <c:v>Indigena Americano o Nativo de Alaska</c:v>
                </c:pt>
                <c:pt idx="1">
                  <c:v>Asiatico</c:v>
                </c:pt>
                <c:pt idx="2">
                  <c:v>Negro/ Afro Americano</c:v>
                </c:pt>
                <c:pt idx="3">
                  <c:v>Hispano</c:v>
                </c:pt>
                <c:pt idx="4">
                  <c:v>Nativo de Hawaii u Otra IP</c:v>
                </c:pt>
                <c:pt idx="5">
                  <c:v>Otra Etnia o Raza / Multicultural</c:v>
                </c:pt>
                <c:pt idx="6">
                  <c:v>Blanco</c:v>
                </c:pt>
              </c:strCache>
            </c:strRef>
          </c:cat>
          <c:val>
            <c:numRef>
              <c:f>Sheet16!$B$2:$B$8</c:f>
              <c:numCache>
                <c:formatCode>_("$"* #,##0.00_);_("$"* \(#,##0.00\);_("$"* "-"??_);_(@_)</c:formatCode>
                <c:ptCount val="7"/>
                <c:pt idx="0">
                  <c:v>0</c:v>
                </c:pt>
                <c:pt idx="1">
                  <c:v>1524</c:v>
                </c:pt>
                <c:pt idx="2">
                  <c:v>594</c:v>
                </c:pt>
                <c:pt idx="3">
                  <c:v>1198</c:v>
                </c:pt>
                <c:pt idx="4">
                  <c:v>0</c:v>
                </c:pt>
                <c:pt idx="5">
                  <c:v>1274</c:v>
                </c:pt>
                <c:pt idx="6">
                  <c:v>1236</c:v>
                </c:pt>
              </c:numCache>
            </c:numRef>
          </c:val>
        </c:ser>
        <c:ser>
          <c:idx val="1"/>
          <c:order val="1"/>
          <c:tx>
            <c:strRef>
              <c:f>Sheet16!$C$1</c:f>
              <c:strCache>
                <c:ptCount val="1"/>
                <c:pt idx="0">
                  <c:v>2016/2017</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1"/>
              <c:layout>
                <c:manualLayout>
                  <c:x val="3.2608695652173871E-2"/>
                  <c:y val="-2.33491399656841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Sheet16!$A$2:$A$8</c:f>
              <c:strCache>
                <c:ptCount val="7"/>
                <c:pt idx="0">
                  <c:v>Indigena Americano o Nativo de Alaska</c:v>
                </c:pt>
                <c:pt idx="1">
                  <c:v>Asiatico</c:v>
                </c:pt>
                <c:pt idx="2">
                  <c:v>Negro/ Afro Americano</c:v>
                </c:pt>
                <c:pt idx="3">
                  <c:v>Hispano</c:v>
                </c:pt>
                <c:pt idx="4">
                  <c:v>Nativo de Hawaii u Otra IP</c:v>
                </c:pt>
                <c:pt idx="5">
                  <c:v>Otra Etnia o Raza / Multicultural</c:v>
                </c:pt>
                <c:pt idx="6">
                  <c:v>Blanco</c:v>
                </c:pt>
              </c:strCache>
            </c:strRef>
          </c:cat>
          <c:val>
            <c:numRef>
              <c:f>Sheet16!$C$2:$C$8</c:f>
              <c:numCache>
                <c:formatCode>_("$"* #,##0.00_);_("$"* \(#,##0.00\);_("$"* "-"??_);_(@_)</c:formatCode>
                <c:ptCount val="7"/>
                <c:pt idx="0">
                  <c:v>0</c:v>
                </c:pt>
                <c:pt idx="1">
                  <c:v>1398</c:v>
                </c:pt>
                <c:pt idx="2">
                  <c:v>1036</c:v>
                </c:pt>
                <c:pt idx="3">
                  <c:v>1230</c:v>
                </c:pt>
                <c:pt idx="4">
                  <c:v>0</c:v>
                </c:pt>
                <c:pt idx="5">
                  <c:v>1399</c:v>
                </c:pt>
                <c:pt idx="6">
                  <c:v>1370</c:v>
                </c:pt>
              </c:numCache>
            </c:numRef>
          </c:val>
        </c:ser>
        <c:dLbls>
          <c:showLegendKey val="0"/>
          <c:showVal val="1"/>
          <c:showCatName val="0"/>
          <c:showSerName val="0"/>
          <c:showPercent val="0"/>
          <c:showBubbleSize val="0"/>
        </c:dLbls>
        <c:gapWidth val="65"/>
        <c:shape val="box"/>
        <c:axId val="201082992"/>
        <c:axId val="201083384"/>
        <c:axId val="0"/>
      </c:bar3DChart>
      <c:catAx>
        <c:axId val="2010829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FF0000"/>
                </a:solidFill>
                <a:latin typeface="+mn-lt"/>
                <a:ea typeface="+mn-ea"/>
                <a:cs typeface="+mn-cs"/>
              </a:defRPr>
            </a:pPr>
            <a:endParaRPr lang="en-US"/>
          </a:p>
        </c:txPr>
        <c:crossAx val="201083384"/>
        <c:crosses val="autoZero"/>
        <c:auto val="1"/>
        <c:lblAlgn val="ctr"/>
        <c:lblOffset val="100"/>
        <c:noMultiLvlLbl val="0"/>
      </c:catAx>
      <c:valAx>
        <c:axId val="201083384"/>
        <c:scaling>
          <c:orientation val="minMax"/>
        </c:scaling>
        <c:delete val="0"/>
        <c:axPos val="l"/>
        <c:majorGridlines>
          <c:spPr>
            <a:ln w="9525" cap="flat" cmpd="sng" algn="ctr">
              <a:solidFill>
                <a:schemeClr val="dk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10829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rgbClr val="00B05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Sheet19!$B$1</c:f>
              <c:strCache>
                <c:ptCount val="1"/>
                <c:pt idx="0">
                  <c:v>Edades 3 - 21</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Sheet19!$A$2:$A$8</c:f>
              <c:strCache>
                <c:ptCount val="7"/>
                <c:pt idx="0">
                  <c:v>Indigena Americano o Nativo de Alaska</c:v>
                </c:pt>
                <c:pt idx="1">
                  <c:v>Asiatico</c:v>
                </c:pt>
                <c:pt idx="2">
                  <c:v>Negro/ Afro Americano</c:v>
                </c:pt>
                <c:pt idx="3">
                  <c:v>Hispano</c:v>
                </c:pt>
                <c:pt idx="4">
                  <c:v>Nativo de Hawaii u Otra IP</c:v>
                </c:pt>
                <c:pt idx="5">
                  <c:v>Otra Etnia o Raza / Multicultural</c:v>
                </c:pt>
                <c:pt idx="6">
                  <c:v>Blanco</c:v>
                </c:pt>
              </c:strCache>
            </c:strRef>
          </c:cat>
          <c:val>
            <c:numRef>
              <c:f>Sheet19!$B$2:$B$8</c:f>
              <c:numCache>
                <c:formatCode>0.0%</c:formatCode>
                <c:ptCount val="7"/>
                <c:pt idx="0">
                  <c:v>0.46200000000000002</c:v>
                </c:pt>
                <c:pt idx="1">
                  <c:v>0.42699999999999999</c:v>
                </c:pt>
                <c:pt idx="2">
                  <c:v>0.441</c:v>
                </c:pt>
                <c:pt idx="3">
                  <c:v>0.42799999999999999</c:v>
                </c:pt>
                <c:pt idx="4">
                  <c:v>0.64300000000000002</c:v>
                </c:pt>
                <c:pt idx="5">
                  <c:v>0.41699999999999998</c:v>
                </c:pt>
                <c:pt idx="6">
                  <c:v>0.41799999999999998</c:v>
                </c:pt>
              </c:numCache>
            </c:numRef>
          </c:val>
        </c:ser>
        <c:ser>
          <c:idx val="1"/>
          <c:order val="1"/>
          <c:tx>
            <c:strRef>
              <c:f>Sheet19!$C$1</c:f>
              <c:strCache>
                <c:ptCount val="1"/>
                <c:pt idx="0">
                  <c:v>Adultos</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Sheet19!$A$2:$A$8</c:f>
              <c:strCache>
                <c:ptCount val="7"/>
                <c:pt idx="0">
                  <c:v>Indigena Americano o Nativo de Alaska</c:v>
                </c:pt>
                <c:pt idx="1">
                  <c:v>Asiatico</c:v>
                </c:pt>
                <c:pt idx="2">
                  <c:v>Negro/ Afro Americano</c:v>
                </c:pt>
                <c:pt idx="3">
                  <c:v>Hispano</c:v>
                </c:pt>
                <c:pt idx="4">
                  <c:v>Nativo de Hawaii u Otra IP</c:v>
                </c:pt>
                <c:pt idx="5">
                  <c:v>Otra Etnia o Raza / Multicultural</c:v>
                </c:pt>
                <c:pt idx="6">
                  <c:v>Blanco</c:v>
                </c:pt>
              </c:strCache>
            </c:strRef>
          </c:cat>
          <c:val>
            <c:numRef>
              <c:f>Sheet19!$C$2:$C$8</c:f>
              <c:numCache>
                <c:formatCode>0.0%</c:formatCode>
                <c:ptCount val="7"/>
                <c:pt idx="0">
                  <c:v>0.04</c:v>
                </c:pt>
                <c:pt idx="1">
                  <c:v>0.26400000000000001</c:v>
                </c:pt>
                <c:pt idx="2">
                  <c:v>0.122</c:v>
                </c:pt>
                <c:pt idx="3">
                  <c:v>0.19800000000000001</c:v>
                </c:pt>
                <c:pt idx="4">
                  <c:v>0.3</c:v>
                </c:pt>
                <c:pt idx="5">
                  <c:v>0.187</c:v>
                </c:pt>
                <c:pt idx="6">
                  <c:v>0.10199999999999999</c:v>
                </c:pt>
              </c:numCache>
            </c:numRef>
          </c:val>
        </c:ser>
        <c:dLbls>
          <c:showLegendKey val="0"/>
          <c:showVal val="1"/>
          <c:showCatName val="0"/>
          <c:showSerName val="0"/>
          <c:showPercent val="0"/>
          <c:showBubbleSize val="0"/>
        </c:dLbls>
        <c:gapWidth val="84"/>
        <c:gapDepth val="53"/>
        <c:shape val="box"/>
        <c:axId val="201084168"/>
        <c:axId val="201084560"/>
        <c:axId val="0"/>
      </c:bar3DChart>
      <c:catAx>
        <c:axId val="201084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FFFF00"/>
                </a:solidFill>
                <a:latin typeface="+mn-lt"/>
                <a:ea typeface="+mn-ea"/>
                <a:cs typeface="+mn-cs"/>
              </a:defRPr>
            </a:pPr>
            <a:endParaRPr lang="en-US"/>
          </a:p>
        </c:txPr>
        <c:crossAx val="201084560"/>
        <c:crosses val="autoZero"/>
        <c:auto val="1"/>
        <c:lblAlgn val="ctr"/>
        <c:lblOffset val="100"/>
        <c:noMultiLvlLbl val="0"/>
      </c:catAx>
      <c:valAx>
        <c:axId val="201084560"/>
        <c:scaling>
          <c:orientation val="minMax"/>
        </c:scaling>
        <c:delete val="1"/>
        <c:axPos val="l"/>
        <c:numFmt formatCode="0.0%" sourceLinked="1"/>
        <c:majorTickMark val="out"/>
        <c:minorTickMark val="none"/>
        <c:tickLblPos val="nextTo"/>
        <c:crossAx val="20108416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Sheet21!$B$1</c:f>
              <c:strCache>
                <c:ptCount val="1"/>
                <c:pt idx="0">
                  <c:v>2015-2016</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Sheet21!$A$2:$A$8</c:f>
              <c:strCache>
                <c:ptCount val="7"/>
                <c:pt idx="0">
                  <c:v>Indigena Americano o Nativo de Alaska</c:v>
                </c:pt>
                <c:pt idx="1">
                  <c:v>Asiatico</c:v>
                </c:pt>
                <c:pt idx="2">
                  <c:v>Negro/ Afro Americano</c:v>
                </c:pt>
                <c:pt idx="3">
                  <c:v>Hispano</c:v>
                </c:pt>
                <c:pt idx="4">
                  <c:v>Nativo de Hawaii o de Otra IP</c:v>
                </c:pt>
                <c:pt idx="5">
                  <c:v>Otra Etnia o Raza / Multicultural</c:v>
                </c:pt>
                <c:pt idx="6">
                  <c:v>Blanco</c:v>
                </c:pt>
              </c:strCache>
            </c:strRef>
          </c:cat>
          <c:val>
            <c:numRef>
              <c:f>Sheet21!$B$2:$B$8</c:f>
              <c:numCache>
                <c:formatCode>0.0%</c:formatCode>
                <c:ptCount val="7"/>
                <c:pt idx="0">
                  <c:v>0.159</c:v>
                </c:pt>
                <c:pt idx="1">
                  <c:v>0.28999999999999998</c:v>
                </c:pt>
                <c:pt idx="2">
                  <c:v>0.215</c:v>
                </c:pt>
                <c:pt idx="3">
                  <c:v>0.23599999999999999</c:v>
                </c:pt>
                <c:pt idx="4">
                  <c:v>0.33300000000000002</c:v>
                </c:pt>
                <c:pt idx="5">
                  <c:v>0.26600000000000001</c:v>
                </c:pt>
                <c:pt idx="6">
                  <c:v>0.192</c:v>
                </c:pt>
              </c:numCache>
            </c:numRef>
          </c:val>
        </c:ser>
        <c:ser>
          <c:idx val="1"/>
          <c:order val="1"/>
          <c:tx>
            <c:strRef>
              <c:f>Sheet21!$C$1</c:f>
              <c:strCache>
                <c:ptCount val="1"/>
                <c:pt idx="0">
                  <c:v>2016-2017</c:v>
                </c:pt>
              </c:strCache>
            </c:strRef>
          </c:tx>
          <c:spPr>
            <a:solidFill>
              <a:schemeClr val="accent5"/>
            </a:solidFill>
            <a:ln>
              <a:noFill/>
            </a:ln>
            <a:effectLst/>
            <a:sp3d/>
          </c:spPr>
          <c:invertIfNegative val="0"/>
          <c:dLbls>
            <c:dLbl>
              <c:idx val="0"/>
              <c:layout>
                <c:manualLayout>
                  <c:x val="9.2592592592592587E-3"/>
                  <c:y val="-1.045252219566339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Sheet21!$A$2:$A$8</c:f>
              <c:strCache>
                <c:ptCount val="7"/>
                <c:pt idx="0">
                  <c:v>Indigena Americano o Nativo de Alaska</c:v>
                </c:pt>
                <c:pt idx="1">
                  <c:v>Asiatico</c:v>
                </c:pt>
                <c:pt idx="2">
                  <c:v>Negro/ Afro Americano</c:v>
                </c:pt>
                <c:pt idx="3">
                  <c:v>Hispano</c:v>
                </c:pt>
                <c:pt idx="4">
                  <c:v>Nativo de Hawaii o de Otra IP</c:v>
                </c:pt>
                <c:pt idx="5">
                  <c:v>Otra Etnia o Raza / Multicultural</c:v>
                </c:pt>
                <c:pt idx="6">
                  <c:v>Blanco</c:v>
                </c:pt>
              </c:strCache>
            </c:strRef>
          </c:cat>
          <c:val>
            <c:numRef>
              <c:f>Sheet21!$C$2:$C$8</c:f>
              <c:numCache>
                <c:formatCode>0.0%</c:formatCode>
                <c:ptCount val="7"/>
                <c:pt idx="0">
                  <c:v>0.156</c:v>
                </c:pt>
                <c:pt idx="1">
                  <c:v>0.29799999999999999</c:v>
                </c:pt>
                <c:pt idx="2">
                  <c:v>0.22700000000000001</c:v>
                </c:pt>
                <c:pt idx="3">
                  <c:v>0.27300000000000002</c:v>
                </c:pt>
                <c:pt idx="4">
                  <c:v>0.42599999999999999</c:v>
                </c:pt>
                <c:pt idx="5">
                  <c:v>0.26800000000000002</c:v>
                </c:pt>
                <c:pt idx="6">
                  <c:v>0.2</c:v>
                </c:pt>
              </c:numCache>
            </c:numRef>
          </c:val>
        </c:ser>
        <c:dLbls>
          <c:showLegendKey val="0"/>
          <c:showVal val="1"/>
          <c:showCatName val="0"/>
          <c:showSerName val="0"/>
          <c:showPercent val="0"/>
          <c:showBubbleSize val="0"/>
        </c:dLbls>
        <c:gapWidth val="150"/>
        <c:shape val="box"/>
        <c:axId val="200432632"/>
        <c:axId val="200433024"/>
        <c:axId val="0"/>
      </c:bar3DChart>
      <c:catAx>
        <c:axId val="200432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C00000"/>
                </a:solidFill>
                <a:latin typeface="+mn-lt"/>
                <a:ea typeface="+mn-ea"/>
                <a:cs typeface="+mn-cs"/>
              </a:defRPr>
            </a:pPr>
            <a:endParaRPr lang="en-US"/>
          </a:p>
        </c:txPr>
        <c:crossAx val="200433024"/>
        <c:crosses val="autoZero"/>
        <c:auto val="1"/>
        <c:lblAlgn val="ctr"/>
        <c:lblOffset val="100"/>
        <c:noMultiLvlLbl val="0"/>
      </c:catAx>
      <c:valAx>
        <c:axId val="2004330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432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Sheet17!$B$1</c:f>
              <c:strCache>
                <c:ptCount val="1"/>
                <c:pt idx="0">
                  <c:v>Edades 3 - 21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Sheet17!$A$2:$A$16</c:f>
              <c:strCache>
                <c:ptCount val="15"/>
                <c:pt idx="0">
                  <c:v>ASL</c:v>
                </c:pt>
                <c:pt idx="1">
                  <c:v>Ingles</c:v>
                </c:pt>
                <c:pt idx="2">
                  <c:v>Espanol</c:v>
                </c:pt>
                <c:pt idx="3">
                  <c:v>Cantones</c:v>
                </c:pt>
                <c:pt idx="4">
                  <c:v>Mandarin</c:v>
                </c:pt>
                <c:pt idx="5">
                  <c:v>Vietnamita</c:v>
                </c:pt>
                <c:pt idx="6">
                  <c:v>Coreano</c:v>
                </c:pt>
                <c:pt idx="7">
                  <c:v>Camboyano</c:v>
                </c:pt>
                <c:pt idx="8">
                  <c:v>Otro Asia</c:v>
                </c:pt>
                <c:pt idx="9">
                  <c:v>Mien</c:v>
                </c:pt>
                <c:pt idx="10">
                  <c:v>Tagalog</c:v>
                </c:pt>
                <c:pt idx="11">
                  <c:v>Arabe</c:v>
                </c:pt>
                <c:pt idx="12">
                  <c:v>Farsi</c:v>
                </c:pt>
                <c:pt idx="13">
                  <c:v>Hindi</c:v>
                </c:pt>
                <c:pt idx="14">
                  <c:v>Urdu</c:v>
                </c:pt>
              </c:strCache>
            </c:strRef>
          </c:cat>
          <c:val>
            <c:numRef>
              <c:f>Sheet17!$B$2:$B$16</c:f>
              <c:numCache>
                <c:formatCode>0.0%</c:formatCode>
                <c:ptCount val="15"/>
                <c:pt idx="0">
                  <c:v>0.214</c:v>
                </c:pt>
                <c:pt idx="1">
                  <c:v>0.433</c:v>
                </c:pt>
                <c:pt idx="2">
                  <c:v>0.40899999999999997</c:v>
                </c:pt>
                <c:pt idx="3">
                  <c:v>0.42599999999999999</c:v>
                </c:pt>
                <c:pt idx="4">
                  <c:v>0.41499999999999998</c:v>
                </c:pt>
                <c:pt idx="5">
                  <c:v>0.35699999999999998</c:v>
                </c:pt>
                <c:pt idx="6">
                  <c:v>0.378</c:v>
                </c:pt>
                <c:pt idx="7">
                  <c:v>0.75</c:v>
                </c:pt>
                <c:pt idx="8">
                  <c:v>0.379</c:v>
                </c:pt>
                <c:pt idx="9">
                  <c:v>0.5</c:v>
                </c:pt>
                <c:pt idx="10">
                  <c:v>0.48</c:v>
                </c:pt>
                <c:pt idx="11">
                  <c:v>0.48099999999999998</c:v>
                </c:pt>
                <c:pt idx="12">
                  <c:v>0.26800000000000002</c:v>
                </c:pt>
                <c:pt idx="13">
                  <c:v>0.58099999999999996</c:v>
                </c:pt>
                <c:pt idx="14">
                  <c:v>0.39100000000000001</c:v>
                </c:pt>
              </c:numCache>
            </c:numRef>
          </c:val>
        </c:ser>
        <c:ser>
          <c:idx val="1"/>
          <c:order val="1"/>
          <c:tx>
            <c:strRef>
              <c:f>Sheet17!$C$1</c:f>
              <c:strCache>
                <c:ptCount val="1"/>
                <c:pt idx="0">
                  <c:v>Adultos</c:v>
                </c:pt>
              </c:strCache>
            </c:strRef>
          </c:tx>
          <c:spPr>
            <a:gradFill>
              <a:gsLst>
                <a:gs pos="100000">
                  <a:schemeClr val="accent3">
                    <a:alpha val="0"/>
                  </a:schemeClr>
                </a:gs>
                <a:gs pos="50000">
                  <a:schemeClr val="accent3"/>
                </a:gs>
              </a:gsLst>
              <a:lin ang="5400000" scaled="0"/>
            </a:gradFill>
            <a:ln>
              <a:noFill/>
            </a:ln>
            <a:effectLst/>
            <a:sp3d/>
          </c:spPr>
          <c:invertIfNegative val="0"/>
          <c:dLbls>
            <c:dLbl>
              <c:idx val="0"/>
              <c:layout>
                <c:manualLayout>
                  <c:x val="1.3285024154589372E-2"/>
                  <c:y val="-2.10233704973828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115942028985508E-2"/>
                  <c:y val="-7.88376393651852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492753623188361E-2"/>
                  <c:y val="-1.05116852486913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531400966183576E-2"/>
                  <c:y val="-5.25584262434568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70048309178744E-2"/>
                  <c:y val="-7.88376393651852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492753623188318E-2"/>
                  <c:y val="-9.635600166691723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140096618357488E-2"/>
                  <c:y val="5.255842624345659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4492753623188318E-2"/>
                  <c:y val="-1.05116852486913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4492753623188406E-2"/>
                  <c:y val="-5.25584262434568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932367149758454E-2"/>
                  <c:y val="-2.36512918095555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570048309178744E-2"/>
                  <c:y val="-2.36512918095555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3285024154589372E-2"/>
                  <c:y val="-1.576752787303714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4154589371980676E-2"/>
                  <c:y val="-2.365129180955567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Sheet17!$A$2:$A$16</c:f>
              <c:strCache>
                <c:ptCount val="15"/>
                <c:pt idx="0">
                  <c:v>ASL</c:v>
                </c:pt>
                <c:pt idx="1">
                  <c:v>Ingles</c:v>
                </c:pt>
                <c:pt idx="2">
                  <c:v>Espanol</c:v>
                </c:pt>
                <c:pt idx="3">
                  <c:v>Cantones</c:v>
                </c:pt>
                <c:pt idx="4">
                  <c:v>Mandarin</c:v>
                </c:pt>
                <c:pt idx="5">
                  <c:v>Vietnamita</c:v>
                </c:pt>
                <c:pt idx="6">
                  <c:v>Coreano</c:v>
                </c:pt>
                <c:pt idx="7">
                  <c:v>Camboyano</c:v>
                </c:pt>
                <c:pt idx="8">
                  <c:v>Otro Asia</c:v>
                </c:pt>
                <c:pt idx="9">
                  <c:v>Mien</c:v>
                </c:pt>
                <c:pt idx="10">
                  <c:v>Tagalog</c:v>
                </c:pt>
                <c:pt idx="11">
                  <c:v>Arabe</c:v>
                </c:pt>
                <c:pt idx="12">
                  <c:v>Farsi</c:v>
                </c:pt>
                <c:pt idx="13">
                  <c:v>Hindi</c:v>
                </c:pt>
                <c:pt idx="14">
                  <c:v>Urdu</c:v>
                </c:pt>
              </c:strCache>
            </c:strRef>
          </c:cat>
          <c:val>
            <c:numRef>
              <c:f>Sheet17!$C$2:$C$16</c:f>
              <c:numCache>
                <c:formatCode>0.0%</c:formatCode>
                <c:ptCount val="15"/>
                <c:pt idx="0">
                  <c:v>6.7000000000000004E-2</c:v>
                </c:pt>
                <c:pt idx="1">
                  <c:v>0.128</c:v>
                </c:pt>
                <c:pt idx="2">
                  <c:v>0.20699999999999999</c:v>
                </c:pt>
                <c:pt idx="3">
                  <c:v>0.27300000000000002</c:v>
                </c:pt>
                <c:pt idx="4">
                  <c:v>5.1999999999999998E-2</c:v>
                </c:pt>
                <c:pt idx="5">
                  <c:v>0.54300000000000004</c:v>
                </c:pt>
                <c:pt idx="6">
                  <c:v>0.25600000000000001</c:v>
                </c:pt>
                <c:pt idx="7">
                  <c:v>0.57899999999999996</c:v>
                </c:pt>
                <c:pt idx="8">
                  <c:v>0.154</c:v>
                </c:pt>
                <c:pt idx="9">
                  <c:v>0.68400000000000005</c:v>
                </c:pt>
                <c:pt idx="10">
                  <c:v>0.317</c:v>
                </c:pt>
                <c:pt idx="11">
                  <c:v>0.308</c:v>
                </c:pt>
                <c:pt idx="12">
                  <c:v>0.29399999999999998</c:v>
                </c:pt>
                <c:pt idx="13">
                  <c:v>8.6999999999999994E-2</c:v>
                </c:pt>
                <c:pt idx="14">
                  <c:v>0.25</c:v>
                </c:pt>
              </c:numCache>
            </c:numRef>
          </c:val>
        </c:ser>
        <c:dLbls>
          <c:showLegendKey val="0"/>
          <c:showVal val="1"/>
          <c:showCatName val="0"/>
          <c:showSerName val="0"/>
          <c:showPercent val="0"/>
          <c:showBubbleSize val="0"/>
        </c:dLbls>
        <c:gapWidth val="150"/>
        <c:gapDepth val="0"/>
        <c:shape val="box"/>
        <c:axId val="201653848"/>
        <c:axId val="200433416"/>
        <c:axId val="0"/>
      </c:bar3DChart>
      <c:catAx>
        <c:axId val="201653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433416"/>
        <c:crosses val="autoZero"/>
        <c:auto val="1"/>
        <c:lblAlgn val="ctr"/>
        <c:lblOffset val="100"/>
        <c:noMultiLvlLbl val="0"/>
      </c:catAx>
      <c:valAx>
        <c:axId val="20043341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653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Sheet20!$B$1</c:f>
              <c:strCache>
                <c:ptCount val="1"/>
                <c:pt idx="0">
                  <c:v>2015-2016</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1.8115942028985497E-2"/>
                  <c:y val="-2.65801089951903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362318840579712E-2"/>
                  <c:y val="-2.658010899519025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62318840579733E-2"/>
                  <c:y val="7.974032698556978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77777777777777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4154589371980721E-2"/>
                  <c:y val="7.97403269855707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932367149758463E-2"/>
                  <c:y val="-7.974032698557077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Sheet20!$A$2:$A$16</c:f>
              <c:strCache>
                <c:ptCount val="15"/>
                <c:pt idx="0">
                  <c:v>ASL</c:v>
                </c:pt>
                <c:pt idx="1">
                  <c:v>Ingles</c:v>
                </c:pt>
                <c:pt idx="2">
                  <c:v>Espanol</c:v>
                </c:pt>
                <c:pt idx="3">
                  <c:v>Cantones</c:v>
                </c:pt>
                <c:pt idx="4">
                  <c:v>Mandarin</c:v>
                </c:pt>
                <c:pt idx="5">
                  <c:v>Vietnamita</c:v>
                </c:pt>
                <c:pt idx="6">
                  <c:v>Coreano</c:v>
                </c:pt>
                <c:pt idx="7">
                  <c:v>Camboyano</c:v>
                </c:pt>
                <c:pt idx="8">
                  <c:v>Otro Asia</c:v>
                </c:pt>
                <c:pt idx="9">
                  <c:v>Mien</c:v>
                </c:pt>
                <c:pt idx="10">
                  <c:v>Tagalog</c:v>
                </c:pt>
                <c:pt idx="11">
                  <c:v>Arabe</c:v>
                </c:pt>
                <c:pt idx="12">
                  <c:v>Farsi</c:v>
                </c:pt>
                <c:pt idx="13">
                  <c:v>Hindi</c:v>
                </c:pt>
                <c:pt idx="14">
                  <c:v>Urdu</c:v>
                </c:pt>
              </c:strCache>
            </c:strRef>
          </c:cat>
          <c:val>
            <c:numRef>
              <c:f>Sheet20!$B$2:$B$16</c:f>
              <c:numCache>
                <c:formatCode>0.0%</c:formatCode>
                <c:ptCount val="15"/>
                <c:pt idx="0">
                  <c:v>5.6000000000000001E-2</c:v>
                </c:pt>
                <c:pt idx="1">
                  <c:v>0.11899999999999999</c:v>
                </c:pt>
                <c:pt idx="2">
                  <c:v>0.20399999999999999</c:v>
                </c:pt>
                <c:pt idx="3">
                  <c:v>0.26300000000000001</c:v>
                </c:pt>
                <c:pt idx="4">
                  <c:v>3.5999999999999997E-2</c:v>
                </c:pt>
                <c:pt idx="5">
                  <c:v>0.56399999999999995</c:v>
                </c:pt>
                <c:pt idx="6">
                  <c:v>0.22900000000000001</c:v>
                </c:pt>
                <c:pt idx="7">
                  <c:v>0.61499999999999999</c:v>
                </c:pt>
                <c:pt idx="8">
                  <c:v>0.20799999999999999</c:v>
                </c:pt>
                <c:pt idx="9">
                  <c:v>0.68400000000000005</c:v>
                </c:pt>
                <c:pt idx="10">
                  <c:v>0.32100000000000001</c:v>
                </c:pt>
                <c:pt idx="11">
                  <c:v>0.308</c:v>
                </c:pt>
                <c:pt idx="12">
                  <c:v>0.30599999999999999</c:v>
                </c:pt>
                <c:pt idx="13">
                  <c:v>0.125</c:v>
                </c:pt>
                <c:pt idx="14">
                  <c:v>0.25</c:v>
                </c:pt>
              </c:numCache>
            </c:numRef>
          </c:val>
        </c:ser>
        <c:ser>
          <c:idx val="1"/>
          <c:order val="1"/>
          <c:tx>
            <c:strRef>
              <c:f>Sheet20!$C$1</c:f>
              <c:strCache>
                <c:ptCount val="1"/>
                <c:pt idx="0">
                  <c:v>2016-2017</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4"/>
              <c:layout>
                <c:manualLayout>
                  <c:x val="1.0869565217391261E-2"/>
                  <c:y val="-2.658010899519025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2946859903381644E-2"/>
                  <c:y val="2.658010899519025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2946859903381554E-2"/>
                  <c:y val="5.316021799038051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5362318840579622E-2"/>
                  <c:y val="1.0632043598076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570048309178735E-2"/>
                  <c:y val="-3.98701634927853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328502415458946E-2"/>
                  <c:y val="-3.98701634927854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0531400966183399E-2"/>
                  <c:y val="4.8729636895591787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4154589371980676E-2"/>
                  <c:y val="-7.974032698557077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Sheet20!$A$2:$A$16</c:f>
              <c:strCache>
                <c:ptCount val="15"/>
                <c:pt idx="0">
                  <c:v>ASL</c:v>
                </c:pt>
                <c:pt idx="1">
                  <c:v>Ingles</c:v>
                </c:pt>
                <c:pt idx="2">
                  <c:v>Espanol</c:v>
                </c:pt>
                <c:pt idx="3">
                  <c:v>Cantones</c:v>
                </c:pt>
                <c:pt idx="4">
                  <c:v>Mandarin</c:v>
                </c:pt>
                <c:pt idx="5">
                  <c:v>Vietnamita</c:v>
                </c:pt>
                <c:pt idx="6">
                  <c:v>Coreano</c:v>
                </c:pt>
                <c:pt idx="7">
                  <c:v>Camboyano</c:v>
                </c:pt>
                <c:pt idx="8">
                  <c:v>Otro Asia</c:v>
                </c:pt>
                <c:pt idx="9">
                  <c:v>Mien</c:v>
                </c:pt>
                <c:pt idx="10">
                  <c:v>Tagalog</c:v>
                </c:pt>
                <c:pt idx="11">
                  <c:v>Arabe</c:v>
                </c:pt>
                <c:pt idx="12">
                  <c:v>Farsi</c:v>
                </c:pt>
                <c:pt idx="13">
                  <c:v>Hindi</c:v>
                </c:pt>
                <c:pt idx="14">
                  <c:v>Urdu</c:v>
                </c:pt>
              </c:strCache>
            </c:strRef>
          </c:cat>
          <c:val>
            <c:numRef>
              <c:f>Sheet20!$C$2:$C$16</c:f>
              <c:numCache>
                <c:formatCode>0.0%</c:formatCode>
                <c:ptCount val="15"/>
                <c:pt idx="0">
                  <c:v>6.7000000000000004E-2</c:v>
                </c:pt>
                <c:pt idx="1">
                  <c:v>0.128</c:v>
                </c:pt>
                <c:pt idx="2">
                  <c:v>0.20699999999999999</c:v>
                </c:pt>
                <c:pt idx="3">
                  <c:v>0.27300000000000002</c:v>
                </c:pt>
                <c:pt idx="4">
                  <c:v>5.1999999999999998E-2</c:v>
                </c:pt>
                <c:pt idx="5">
                  <c:v>0.54300000000000004</c:v>
                </c:pt>
                <c:pt idx="6">
                  <c:v>0.25600000000000001</c:v>
                </c:pt>
                <c:pt idx="7">
                  <c:v>0.57899999999999996</c:v>
                </c:pt>
                <c:pt idx="8">
                  <c:v>0.154</c:v>
                </c:pt>
                <c:pt idx="9">
                  <c:v>0.68400000000000005</c:v>
                </c:pt>
                <c:pt idx="10">
                  <c:v>0.317</c:v>
                </c:pt>
                <c:pt idx="11">
                  <c:v>0.308</c:v>
                </c:pt>
                <c:pt idx="12">
                  <c:v>0.29399999999999998</c:v>
                </c:pt>
                <c:pt idx="13">
                  <c:v>8.6999999999999994E-2</c:v>
                </c:pt>
                <c:pt idx="14">
                  <c:v>0.25</c:v>
                </c:pt>
              </c:numCache>
            </c:numRef>
          </c:val>
        </c:ser>
        <c:dLbls>
          <c:showLegendKey val="0"/>
          <c:showVal val="1"/>
          <c:showCatName val="0"/>
          <c:showSerName val="0"/>
          <c:showPercent val="0"/>
          <c:showBubbleSize val="0"/>
        </c:dLbls>
        <c:gapWidth val="65"/>
        <c:shape val="box"/>
        <c:axId val="201085344"/>
        <c:axId val="201085736"/>
        <c:axId val="0"/>
      </c:bar3DChart>
      <c:catAx>
        <c:axId val="2010853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00B050"/>
                </a:solidFill>
                <a:latin typeface="+mn-lt"/>
                <a:ea typeface="+mn-ea"/>
                <a:cs typeface="+mn-cs"/>
              </a:defRPr>
            </a:pPr>
            <a:endParaRPr lang="en-US"/>
          </a:p>
        </c:txPr>
        <c:crossAx val="201085736"/>
        <c:crosses val="autoZero"/>
        <c:auto val="1"/>
        <c:lblAlgn val="ctr"/>
        <c:lblOffset val="100"/>
        <c:noMultiLvlLbl val="0"/>
      </c:catAx>
      <c:valAx>
        <c:axId val="201085736"/>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108534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Sheet18!$A$2</c:f>
              <c:strCache>
                <c:ptCount val="1"/>
                <c:pt idx="0">
                  <c:v>Edades 3 - 21</c:v>
                </c:pt>
              </c:strCache>
            </c:strRef>
          </c:tx>
          <c:spPr>
            <a:solidFill>
              <a:schemeClr val="accent1"/>
            </a:solidFill>
            <a:ln>
              <a:noFill/>
            </a:ln>
            <a:effectLst/>
            <a:sp3d/>
          </c:spPr>
          <c:invertIfNegative val="0"/>
          <c:cat>
            <c:strRef>
              <c:f>Sheet18!$B$1:$G$1</c:f>
              <c:strCache>
                <c:ptCount val="6"/>
                <c:pt idx="0">
                  <c:v>Autismo</c:v>
                </c:pt>
                <c:pt idx="1">
                  <c:v>Discapacidad Intelectual</c:v>
                </c:pt>
                <c:pt idx="2">
                  <c:v>Paralisis Cerebral</c:v>
                </c:pt>
                <c:pt idx="3">
                  <c:v>Epilepsia</c:v>
                </c:pt>
                <c:pt idx="4">
                  <c:v>Categoria 5</c:v>
                </c:pt>
                <c:pt idx="5">
                  <c:v>Otra</c:v>
                </c:pt>
              </c:strCache>
            </c:strRef>
          </c:cat>
          <c:val>
            <c:numRef>
              <c:f>Sheet18!$B$2:$G$2</c:f>
              <c:numCache>
                <c:formatCode>0.0%</c:formatCode>
                <c:ptCount val="6"/>
                <c:pt idx="0">
                  <c:v>0.45700000000000002</c:v>
                </c:pt>
                <c:pt idx="1">
                  <c:v>0.44600000000000001</c:v>
                </c:pt>
                <c:pt idx="2">
                  <c:v>0.32700000000000001</c:v>
                </c:pt>
                <c:pt idx="3">
                  <c:v>0.47899999999999998</c:v>
                </c:pt>
                <c:pt idx="4">
                  <c:v>0.47499999999999998</c:v>
                </c:pt>
                <c:pt idx="5">
                  <c:v>4.2999999999999997E-2</c:v>
                </c:pt>
              </c:numCache>
            </c:numRef>
          </c:val>
        </c:ser>
        <c:ser>
          <c:idx val="1"/>
          <c:order val="1"/>
          <c:tx>
            <c:strRef>
              <c:f>Sheet18!$A$3</c:f>
              <c:strCache>
                <c:ptCount val="1"/>
                <c:pt idx="0">
                  <c:v>Adultos</c:v>
                </c:pt>
              </c:strCache>
            </c:strRef>
          </c:tx>
          <c:spPr>
            <a:solidFill>
              <a:schemeClr val="accent2"/>
            </a:solidFill>
            <a:ln>
              <a:noFill/>
            </a:ln>
            <a:effectLst/>
            <a:sp3d/>
          </c:spPr>
          <c:invertIfNegative val="0"/>
          <c:cat>
            <c:strRef>
              <c:f>Sheet18!$B$1:$G$1</c:f>
              <c:strCache>
                <c:ptCount val="6"/>
                <c:pt idx="0">
                  <c:v>Autismo</c:v>
                </c:pt>
                <c:pt idx="1">
                  <c:v>Discapacidad Intelectual</c:v>
                </c:pt>
                <c:pt idx="2">
                  <c:v>Paralisis Cerebral</c:v>
                </c:pt>
                <c:pt idx="3">
                  <c:v>Epilepsia</c:v>
                </c:pt>
                <c:pt idx="4">
                  <c:v>Categoria 5</c:v>
                </c:pt>
                <c:pt idx="5">
                  <c:v>Otra</c:v>
                </c:pt>
              </c:strCache>
            </c:strRef>
          </c:cat>
          <c:val>
            <c:numRef>
              <c:f>Sheet18!$B$3:$G$3</c:f>
              <c:numCache>
                <c:formatCode>0.0%</c:formatCode>
                <c:ptCount val="6"/>
                <c:pt idx="0">
                  <c:v>0.184</c:v>
                </c:pt>
                <c:pt idx="1">
                  <c:v>0.13600000000000001</c:v>
                </c:pt>
                <c:pt idx="2">
                  <c:v>0.13800000000000001</c:v>
                </c:pt>
                <c:pt idx="3">
                  <c:v>0.16400000000000001</c:v>
                </c:pt>
                <c:pt idx="4">
                  <c:v>0.19500000000000001</c:v>
                </c:pt>
                <c:pt idx="5">
                  <c:v>0.50800000000000001</c:v>
                </c:pt>
              </c:numCache>
            </c:numRef>
          </c:val>
        </c:ser>
        <c:dLbls>
          <c:showLegendKey val="0"/>
          <c:showVal val="0"/>
          <c:showCatName val="0"/>
          <c:showSerName val="0"/>
          <c:showPercent val="0"/>
          <c:showBubbleSize val="0"/>
        </c:dLbls>
        <c:gapWidth val="150"/>
        <c:shape val="box"/>
        <c:axId val="213944832"/>
        <c:axId val="213945224"/>
        <c:axId val="0"/>
      </c:bar3DChart>
      <c:catAx>
        <c:axId val="213944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45224"/>
        <c:crosses val="autoZero"/>
        <c:auto val="1"/>
        <c:lblAlgn val="ctr"/>
        <c:lblOffset val="100"/>
        <c:noMultiLvlLbl val="0"/>
      </c:catAx>
      <c:valAx>
        <c:axId val="213945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44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Sheet1!$E$9</c:f>
              <c:strCache>
                <c:ptCount val="1"/>
                <c:pt idx="0">
                  <c:v>Ages 3-21</c:v>
                </c:pt>
              </c:strCache>
            </c:strRef>
          </c:tx>
          <c:invertIfNegative val="0"/>
          <c:cat>
            <c:strRef>
              <c:f>Sheet1!$D$10:$D$14</c:f>
              <c:strCache>
                <c:ptCount val="5"/>
                <c:pt idx="0">
                  <c:v>Autism</c:v>
                </c:pt>
                <c:pt idx="1">
                  <c:v>Epilepsy</c:v>
                </c:pt>
                <c:pt idx="2">
                  <c:v>Intellectual Disability</c:v>
                </c:pt>
                <c:pt idx="3">
                  <c:v>Cerebral Palsy</c:v>
                </c:pt>
                <c:pt idx="4">
                  <c:v>Category 5</c:v>
                </c:pt>
              </c:strCache>
            </c:strRef>
          </c:cat>
          <c:val>
            <c:numRef>
              <c:f>Sheet1!$E$10:$E$14</c:f>
              <c:numCache>
                <c:formatCode>_("$"* #,##0.00_);_("$"* \(#,##0.00\);_("$"* "-"??_);_(@_)</c:formatCode>
                <c:ptCount val="5"/>
                <c:pt idx="0">
                  <c:v>6363</c:v>
                </c:pt>
                <c:pt idx="1">
                  <c:v>8294</c:v>
                </c:pt>
                <c:pt idx="2">
                  <c:v>5299</c:v>
                </c:pt>
                <c:pt idx="3">
                  <c:v>7160</c:v>
                </c:pt>
                <c:pt idx="4">
                  <c:v>6168</c:v>
                </c:pt>
              </c:numCache>
            </c:numRef>
          </c:val>
        </c:ser>
        <c:ser>
          <c:idx val="1"/>
          <c:order val="1"/>
          <c:tx>
            <c:strRef>
              <c:f>Sheet1!$F$9</c:f>
              <c:strCache>
                <c:ptCount val="1"/>
                <c:pt idx="0">
                  <c:v>Adults</c:v>
                </c:pt>
              </c:strCache>
            </c:strRef>
          </c:tx>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Sheet1!$D$10:$D$14</c:f>
              <c:strCache>
                <c:ptCount val="5"/>
                <c:pt idx="0">
                  <c:v>Autism</c:v>
                </c:pt>
                <c:pt idx="1">
                  <c:v>Epilepsy</c:v>
                </c:pt>
                <c:pt idx="2">
                  <c:v>Intellectual Disability</c:v>
                </c:pt>
                <c:pt idx="3">
                  <c:v>Cerebral Palsy</c:v>
                </c:pt>
                <c:pt idx="4">
                  <c:v>Category 5</c:v>
                </c:pt>
              </c:strCache>
            </c:strRef>
          </c:cat>
          <c:val>
            <c:numRef>
              <c:f>Sheet1!$F$10:$F$14</c:f>
              <c:numCache>
                <c:formatCode>_("$"* #,##0.00_);_("$"* \(#,##0.00\);_("$"* "-"??_);_(@_)</c:formatCode>
                <c:ptCount val="5"/>
                <c:pt idx="0">
                  <c:v>30176</c:v>
                </c:pt>
                <c:pt idx="1">
                  <c:v>24522</c:v>
                </c:pt>
                <c:pt idx="2">
                  <c:v>27602</c:v>
                </c:pt>
                <c:pt idx="3">
                  <c:v>31509</c:v>
                </c:pt>
                <c:pt idx="4">
                  <c:v>18766</c:v>
                </c:pt>
              </c:numCache>
            </c:numRef>
          </c:val>
        </c:ser>
        <c:ser>
          <c:idx val="2"/>
          <c:order val="2"/>
          <c:tx>
            <c:strRef>
              <c:f>Sheet1!$G$9</c:f>
              <c:strCache>
                <c:ptCount val="1"/>
                <c:pt idx="0">
                  <c:v>Overall</c:v>
                </c:pt>
              </c:strCache>
            </c:strRef>
          </c:tx>
          <c:invertIfNegative val="0"/>
          <c:dLbls>
            <c:dLbl>
              <c:idx val="0"/>
              <c:layout>
                <c:manualLayout>
                  <c:x val="4.0123456790123455E-2"/>
                  <c:y val="-2.80603266089448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629629629629629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783950617283950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123456790123455E-2"/>
                  <c:y val="-2.80603266089449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061728395061727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70C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Sheet1!$D$10:$D$14</c:f>
              <c:strCache>
                <c:ptCount val="5"/>
                <c:pt idx="0">
                  <c:v>Autism</c:v>
                </c:pt>
                <c:pt idx="1">
                  <c:v>Epilepsy</c:v>
                </c:pt>
                <c:pt idx="2">
                  <c:v>Intellectual Disability</c:v>
                </c:pt>
                <c:pt idx="3">
                  <c:v>Cerebral Palsy</c:v>
                </c:pt>
                <c:pt idx="4">
                  <c:v>Category 5</c:v>
                </c:pt>
              </c:strCache>
            </c:strRef>
          </c:cat>
          <c:val>
            <c:numRef>
              <c:f>Sheet1!$G$10:$G$14</c:f>
              <c:numCache>
                <c:formatCode>_("$"* #,##0.00_);_("$"* \(#,##0.00\);_("$"* "-"??_);_(@_)</c:formatCode>
                <c:ptCount val="5"/>
                <c:pt idx="0">
                  <c:v>11480</c:v>
                </c:pt>
                <c:pt idx="1">
                  <c:v>18001</c:v>
                </c:pt>
                <c:pt idx="2">
                  <c:v>21513</c:v>
                </c:pt>
                <c:pt idx="3">
                  <c:v>19183</c:v>
                </c:pt>
                <c:pt idx="4">
                  <c:v>12346</c:v>
                </c:pt>
              </c:numCache>
            </c:numRef>
          </c:val>
        </c:ser>
        <c:dLbls>
          <c:showLegendKey val="0"/>
          <c:showVal val="0"/>
          <c:showCatName val="0"/>
          <c:showSerName val="0"/>
          <c:showPercent val="0"/>
          <c:showBubbleSize val="0"/>
        </c:dLbls>
        <c:gapWidth val="150"/>
        <c:axId val="201651496"/>
        <c:axId val="201651888"/>
      </c:barChart>
      <c:catAx>
        <c:axId val="201651496"/>
        <c:scaling>
          <c:orientation val="minMax"/>
        </c:scaling>
        <c:delete val="0"/>
        <c:axPos val="b"/>
        <c:numFmt formatCode="General" sourceLinked="0"/>
        <c:majorTickMark val="out"/>
        <c:minorTickMark val="none"/>
        <c:tickLblPos val="nextTo"/>
        <c:txPr>
          <a:bodyPr/>
          <a:lstStyle/>
          <a:p>
            <a:pPr>
              <a:defRPr sz="1200" b="1">
                <a:solidFill>
                  <a:srgbClr val="C00000"/>
                </a:solidFill>
              </a:defRPr>
            </a:pPr>
            <a:endParaRPr lang="en-US"/>
          </a:p>
        </c:txPr>
        <c:crossAx val="201651888"/>
        <c:crosses val="autoZero"/>
        <c:auto val="1"/>
        <c:lblAlgn val="ctr"/>
        <c:lblOffset val="100"/>
        <c:noMultiLvlLbl val="0"/>
      </c:catAx>
      <c:valAx>
        <c:axId val="201651888"/>
        <c:scaling>
          <c:orientation val="minMax"/>
        </c:scaling>
        <c:delete val="0"/>
        <c:axPos val="l"/>
        <c:majorGridlines/>
        <c:numFmt formatCode="_(&quot;$&quot;* #,##0.00_);_(&quot;$&quot;* \(#,##0.00\);_(&quot;$&quot;* &quot;-&quot;??_);_(@_)" sourceLinked="1"/>
        <c:majorTickMark val="out"/>
        <c:minorTickMark val="none"/>
        <c:tickLblPos val="nextTo"/>
        <c:txPr>
          <a:bodyPr/>
          <a:lstStyle/>
          <a:p>
            <a:pPr>
              <a:defRPr sz="1200" b="1"/>
            </a:pPr>
            <a:endParaRPr lang="en-US"/>
          </a:p>
        </c:txPr>
        <c:crossAx val="201651496"/>
        <c:crosses val="autoZero"/>
        <c:crossBetween val="between"/>
      </c:valAx>
    </c:plotArea>
    <c:legend>
      <c:legendPos val="r"/>
      <c:layout/>
      <c:overlay val="0"/>
      <c:txPr>
        <a:bodyPr/>
        <a:lstStyle/>
        <a:p>
          <a:pPr>
            <a:defRPr sz="14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tx>
                <c:rich>
                  <a:bodyPr/>
                  <a:lstStyle/>
                  <a:p>
                    <a:r>
                      <a:rPr lang="en-US" smtClean="0"/>
                      <a:t>Asiatico</a:t>
                    </a:r>
                    <a:r>
                      <a:rPr lang="en-US" baseline="0" smtClean="0"/>
                      <a:t>, </a:t>
                    </a:r>
                    <a:fld id="{A836880C-69B4-47F1-8E11-D25C6FC56518}" type="VALUE">
                      <a:rPr lang="en-US" baseline="0"/>
                      <a:pPr/>
                      <a:t>[VALUE]</a:t>
                    </a:fld>
                    <a:endParaRPr lang="en-US" baseline="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wrap="square" lIns="38100" tIns="19050" rIns="38100" bIns="19050" anchor="ctr">
                    <a:noAutofit/>
                  </a:bodyPr>
                  <a:lstStyle/>
                  <a:p>
                    <a:pPr>
                      <a:defRPr sz="1200" b="1"/>
                    </a:pPr>
                    <a:r>
                      <a:rPr lang="en-US" smtClean="0"/>
                      <a:t>Afroamericano</a:t>
                    </a:r>
                    <a:r>
                      <a:rPr lang="en-US" baseline="0" smtClean="0"/>
                      <a:t>, </a:t>
                    </a:r>
                    <a:fld id="{0ACDBEA1-E2BB-4989-80B6-4482C9B4C225}" type="VALUE">
                      <a:rPr lang="en-US" baseline="0"/>
                      <a:pPr>
                        <a:defRPr sz="1200" b="1"/>
                      </a:pPr>
                      <a:t>[VALUE]</a:t>
                    </a:fld>
                    <a:endParaRPr lang="en-US" baseline="0" smtClean="0"/>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9065200314218381"/>
                      <c:h val="0.14222577549396551"/>
                    </c:manualLayout>
                  </c15:layout>
                  <c15:dlblFieldTable/>
                  <c15:showDataLabelsRange val="0"/>
                </c:ext>
              </c:extLst>
            </c:dLbl>
            <c:dLbl>
              <c:idx val="4"/>
              <c:layout/>
              <c:tx>
                <c:rich>
                  <a:bodyPr/>
                  <a:lstStyle/>
                  <a:p>
                    <a:r>
                      <a:rPr lang="en-US" smtClean="0"/>
                      <a:t>Nativo Americano</a:t>
                    </a:r>
                    <a:r>
                      <a:rPr lang="en-US" baseline="0" smtClean="0"/>
                      <a:t>, </a:t>
                    </a:r>
                    <a:fld id="{3257C366-4DDC-4DF8-9376-7FBB765D6693}" type="VALUE">
                      <a:rPr lang="en-US" baseline="0"/>
                      <a:pPr/>
                      <a:t>[VALUE]</a:t>
                    </a:fld>
                    <a:endParaRPr lang="en-US" baseline="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r>
                      <a:rPr lang="en-US" smtClean="0"/>
                      <a:t>Otro</a:t>
                    </a:r>
                    <a:r>
                      <a:rPr lang="en-US" baseline="0" smtClean="0"/>
                      <a:t>, </a:t>
                    </a:r>
                    <a:fld id="{3FE696A7-65FD-403B-B1F1-9A21E2ADE91A}" type="VALUE">
                      <a:rPr lang="en-US" baseline="0"/>
                      <a:pPr/>
                      <a:t>[VALUE]</a:t>
                    </a:fld>
                    <a:endParaRPr lang="en-US" baseline="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7"/>
              <c:layout/>
              <c:tx>
                <c:rich>
                  <a:bodyPr/>
                  <a:lstStyle/>
                  <a:p>
                    <a:r>
                      <a:rPr lang="en-US" smtClean="0"/>
                      <a:t>Blanco</a:t>
                    </a:r>
                    <a:r>
                      <a:rPr lang="en-US" baseline="0" smtClean="0"/>
                      <a:t>, </a:t>
                    </a:r>
                    <a:fld id="{ADDF987A-B25C-478D-B46F-F1164296E916}" type="VALUE">
                      <a:rPr lang="en-US" baseline="0"/>
                      <a:pPr/>
                      <a:t>[VALUE]</a:t>
                    </a:fld>
                    <a:endParaRPr lang="en-US" baseline="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sz="1200" b="1"/>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Sheet1!$F$23:$F$30</c:f>
              <c:strCache>
                <c:ptCount val="8"/>
                <c:pt idx="0">
                  <c:v>Asian</c:v>
                </c:pt>
                <c:pt idx="1">
                  <c:v>African American</c:v>
                </c:pt>
                <c:pt idx="2">
                  <c:v>Filipino</c:v>
                </c:pt>
                <c:pt idx="3">
                  <c:v>Latino</c:v>
                </c:pt>
                <c:pt idx="4">
                  <c:v>Native American</c:v>
                </c:pt>
                <c:pt idx="5">
                  <c:v>Other</c:v>
                </c:pt>
                <c:pt idx="6">
                  <c:v>Polynesian</c:v>
                </c:pt>
                <c:pt idx="7">
                  <c:v>White</c:v>
                </c:pt>
              </c:strCache>
            </c:strRef>
          </c:cat>
          <c:val>
            <c:numRef>
              <c:f>Sheet1!$G$23:$G$30</c:f>
              <c:numCache>
                <c:formatCode>0%</c:formatCode>
                <c:ptCount val="8"/>
                <c:pt idx="0">
                  <c:v>0.14000000000000001</c:v>
                </c:pt>
                <c:pt idx="1">
                  <c:v>0.17</c:v>
                </c:pt>
                <c:pt idx="2">
                  <c:v>4.0000000000000022E-2</c:v>
                </c:pt>
                <c:pt idx="3">
                  <c:v>0.23</c:v>
                </c:pt>
                <c:pt idx="4">
                  <c:v>0</c:v>
                </c:pt>
                <c:pt idx="5">
                  <c:v>0.13</c:v>
                </c:pt>
                <c:pt idx="6">
                  <c:v>0</c:v>
                </c:pt>
                <c:pt idx="7">
                  <c:v>0.29000000000000026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layout/>
              <c:tx>
                <c:rich>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r>
                      <a:rPr lang="en-US" sz="1100" noProof="0" smtClean="0"/>
                      <a:t>Nativo Americano</a:t>
                    </a:r>
                    <a:r>
                      <a:rPr lang="en-US" sz="1100" baseline="0" noProof="0" smtClean="0"/>
                      <a:t> o de Alaska, </a:t>
                    </a:r>
                    <a:fld id="{B6B48099-0CE3-4542-B111-A1B770707357}" type="VALUE">
                      <a:rPr lang="en-US" sz="1100" baseline="0" noProof="0"/>
                      <a:pPr>
                        <a:defRPr lang="es-CO" noProof="0"/>
                      </a:pPr>
                      <a:t>[VALUE]</a:t>
                    </a:fld>
                    <a:endParaRPr lang="en-US" sz="1100" baseline="0" noProof="0" smtClean="0"/>
                  </a:p>
                </c:rich>
              </c:tx>
              <c:spPr>
                <a:noFill/>
                <a:ln>
                  <a:noFill/>
                </a:ln>
                <a:effectLst/>
              </c:spPr>
              <c:txPr>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r>
                      <a:rPr lang="en-US" noProof="0" smtClean="0"/>
                      <a:t>Asiatico </a:t>
                    </a:r>
                    <a:fld id="{9D9702F8-800B-493B-A6B2-B29C5B922C3F}" type="VALUE">
                      <a:rPr lang="en-US" baseline="0" noProof="0" smtClean="0"/>
                      <a:pPr>
                        <a:defRPr lang="es-CO" noProof="0">
                          <a:solidFill>
                            <a:schemeClr val="accent1"/>
                          </a:solidFill>
                        </a:defRPr>
                      </a:pPr>
                      <a:t>[VALUE]</a:t>
                    </a:fld>
                    <a:endParaRPr lang="en-US" noProof="0" smtClean="0"/>
                  </a:p>
                </c:rich>
              </c:tx>
              <c:spPr>
                <a:noFill/>
                <a:ln>
                  <a:noFill/>
                </a:ln>
                <a:effectLst/>
              </c:spPr>
              <c:txPr>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r>
                      <a:rPr lang="en-US" noProof="0" smtClean="0"/>
                      <a:t>Negro</a:t>
                    </a:r>
                    <a:r>
                      <a:rPr lang="en-US" baseline="0" noProof="0" smtClean="0"/>
                      <a:t>, Africoamericano </a:t>
                    </a:r>
                    <a:fld id="{BBEE00FF-2919-4CEF-8597-DA0E8187F565}" type="VALUE">
                      <a:rPr lang="en-US" baseline="0" noProof="0"/>
                      <a:pPr>
                        <a:defRPr lang="es-CO" noProof="0">
                          <a:solidFill>
                            <a:schemeClr val="accent1"/>
                          </a:solidFill>
                        </a:defRPr>
                      </a:pPr>
                      <a:t>[VALUE]</a:t>
                    </a:fld>
                    <a:endParaRPr lang="en-US" baseline="0" noProof="0" smtClean="0"/>
                  </a:p>
                </c:rich>
              </c:tx>
              <c:spPr>
                <a:noFill/>
                <a:ln>
                  <a:noFill/>
                </a:ln>
                <a:effectLst/>
              </c:spPr>
              <c:txPr>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tx>
                <c:rich>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r>
                      <a:rPr lang="en-US" noProof="0" smtClean="0"/>
                      <a:t>Hispano</a:t>
                    </a:r>
                    <a:r>
                      <a:rPr lang="en-US" baseline="0" noProof="0" smtClean="0"/>
                      <a:t>, </a:t>
                    </a:r>
                    <a:fld id="{DBC239BD-80A6-41DA-A354-6663F100A3B5}" type="VALUE">
                      <a:rPr lang="en-US" baseline="0" noProof="0"/>
                      <a:pPr>
                        <a:defRPr lang="es-CO" noProof="0">
                          <a:solidFill>
                            <a:schemeClr val="accent1"/>
                          </a:solidFill>
                        </a:defRPr>
                      </a:pPr>
                      <a:t>[VALUE]</a:t>
                    </a:fld>
                    <a:endParaRPr lang="en-US" baseline="0" noProof="0" smtClean="0"/>
                  </a:p>
                </c:rich>
              </c:tx>
              <c:spPr>
                <a:noFill/>
                <a:ln>
                  <a:noFill/>
                </a:ln>
                <a:effectLst/>
              </c:spPr>
              <c:txPr>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4"/>
              <c:layout/>
              <c:tx>
                <c:rich>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r>
                      <a:rPr lang="es-ES" noProof="0" smtClean="0"/>
                      <a:t>Nativo de Hawaii o Islas del P</a:t>
                    </a:r>
                    <a:r>
                      <a:rPr lang="es-ES" baseline="0" noProof="0" smtClean="0"/>
                      <a:t>, </a:t>
                    </a:r>
                    <a:fld id="{DA0A5CDC-561F-4134-B2B3-35F4B2FDE95E}" type="VALUE">
                      <a:rPr lang="es-ES" baseline="0" noProof="0"/>
                      <a:pPr>
                        <a:defRPr lang="es-CO" noProof="0">
                          <a:solidFill>
                            <a:schemeClr val="accent1"/>
                          </a:solidFill>
                        </a:defRPr>
                      </a:pPr>
                      <a:t>[VALUE]</a:t>
                    </a:fld>
                    <a:endParaRPr lang="es-ES" baseline="0" noProof="0" smtClean="0"/>
                  </a:p>
                </c:rich>
              </c:tx>
              <c:spPr>
                <a:noFill/>
                <a:ln>
                  <a:noFill/>
                </a:ln>
                <a:effectLst/>
              </c:spPr>
              <c:txPr>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5"/>
              <c:layout/>
              <c:tx>
                <c:rich>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r>
                      <a:rPr lang="es-ES" noProof="0" smtClean="0"/>
                      <a:t>Otra Etnia o Raza</a:t>
                    </a:r>
                    <a:r>
                      <a:rPr lang="es-ES" baseline="0" noProof="0" smtClean="0"/>
                      <a:t>, </a:t>
                    </a:r>
                    <a:fld id="{4DB3A729-A7FC-4A46-A1BE-43EF75E324B5}" type="VALUE">
                      <a:rPr lang="es-ES" baseline="0" noProof="0"/>
                      <a:pPr>
                        <a:defRPr lang="es-CO" noProof="0">
                          <a:solidFill>
                            <a:schemeClr val="accent1"/>
                          </a:solidFill>
                        </a:defRPr>
                      </a:pPr>
                      <a:t>[VALUE]</a:t>
                    </a:fld>
                    <a:endParaRPr lang="es-ES" baseline="0" noProof="0" smtClean="0"/>
                  </a:p>
                </c:rich>
              </c:tx>
              <c:spPr>
                <a:noFill/>
                <a:ln>
                  <a:noFill/>
                </a:ln>
                <a:effectLst/>
              </c:spPr>
              <c:txPr>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6"/>
              <c:layout/>
              <c:tx>
                <c:rich>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r>
                      <a:rPr lang="en-US" noProof="0" smtClean="0"/>
                      <a:t>Blanco</a:t>
                    </a:r>
                    <a:r>
                      <a:rPr lang="en-US" baseline="0" noProof="0" smtClean="0"/>
                      <a:t>, </a:t>
                    </a:r>
                    <a:fld id="{E0AC1568-4D31-477B-850D-0DF58D506227}" type="VALUE">
                      <a:rPr lang="en-US" baseline="0" noProof="0"/>
                      <a:pPr>
                        <a:defRPr lang="es-CO" noProof="0">
                          <a:solidFill>
                            <a:schemeClr val="accent1"/>
                          </a:solidFill>
                        </a:defRPr>
                      </a:pPr>
                      <a:t>[VALUE]</a:t>
                    </a:fld>
                    <a:endParaRPr lang="en-US" baseline="0" noProof="0" smtClean="0"/>
                  </a:p>
                </c:rich>
              </c:tx>
              <c:spPr>
                <a:noFill/>
                <a:ln>
                  <a:noFill/>
                </a:ln>
                <a:effectLst/>
              </c:spPr>
              <c:txPr>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lang="es-CO" sz="1330" b="1" i="0" u="none" strike="noStrike" kern="1200" spc="0" baseline="0" noProof="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American Indian or Alaska Native</c:v>
                </c:pt>
                <c:pt idx="1">
                  <c:v>Asian</c:v>
                </c:pt>
                <c:pt idx="2">
                  <c:v>Black/African American</c:v>
                </c:pt>
                <c:pt idx="3">
                  <c:v>Hispanic</c:v>
                </c:pt>
                <c:pt idx="4">
                  <c:v>Native Hawaiian or Other PI</c:v>
                </c:pt>
                <c:pt idx="5">
                  <c:v>Other Ethnicity or Race</c:v>
                </c:pt>
                <c:pt idx="6">
                  <c:v>White</c:v>
                </c:pt>
              </c:strCache>
            </c:strRef>
          </c:cat>
          <c:val>
            <c:numRef>
              <c:f>Sheet1!$B$2:$B$8</c:f>
              <c:numCache>
                <c:formatCode>0.00%</c:formatCode>
                <c:ptCount val="7"/>
                <c:pt idx="0">
                  <c:v>2.0999999999999999E-3</c:v>
                </c:pt>
                <c:pt idx="1">
                  <c:v>0.184</c:v>
                </c:pt>
                <c:pt idx="2" formatCode="0%">
                  <c:v>0.17</c:v>
                </c:pt>
                <c:pt idx="3" formatCode="0%">
                  <c:v>0.23</c:v>
                </c:pt>
                <c:pt idx="4">
                  <c:v>2.8999999999999998E-3</c:v>
                </c:pt>
                <c:pt idx="5" formatCode="0%">
                  <c:v>0.13</c:v>
                </c:pt>
                <c:pt idx="6" formatCode="0%">
                  <c:v>0.28000000000000003</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overlay val="0"/>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Sheet1!$C$19:$C$26</c:f>
              <c:strCache>
                <c:ptCount val="8"/>
                <c:pt idx="4">
                  <c:v>Asian</c:v>
                </c:pt>
                <c:pt idx="5">
                  <c:v>African American</c:v>
                </c:pt>
                <c:pt idx="6">
                  <c:v>Filipino</c:v>
                </c:pt>
                <c:pt idx="7">
                  <c:v>Latino</c:v>
                </c:pt>
              </c:strCache>
            </c:strRef>
          </c:cat>
          <c:val>
            <c:numRef>
              <c:f>Sheet1!$D$19:$D$26</c:f>
              <c:numCache>
                <c:formatCode>General</c:formatCode>
                <c:ptCount val="8"/>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16666666666673"/>
          <c:y val="0"/>
          <c:w val="0.77442528735632232"/>
          <c:h val="1"/>
        </c:manualLayout>
      </c:layout>
      <c:pieChart>
        <c:varyColors val="1"/>
        <c:dLbls>
          <c:showLegendKey val="0"/>
          <c:showVal val="0"/>
          <c:showCatName val="0"/>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C7246C-BFBD-483A-824F-A01267D497D6}" type="datetimeFigureOut">
              <a:rPr lang="en-US" smtClean="0"/>
              <a:t>3/15/2018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EE2252-D0D3-4089-AD77-ECD8B663394E}" type="slidenum">
              <a:rPr lang="en-US" smtClean="0"/>
              <a:t>‹#›</a:t>
            </a:fld>
            <a:endParaRPr lang="en-US"/>
          </a:p>
        </p:txBody>
      </p:sp>
    </p:spTree>
    <p:extLst>
      <p:ext uri="{BB962C8B-B14F-4D97-AF65-F5344CB8AC3E}">
        <p14:creationId xmlns:p14="http://schemas.microsoft.com/office/powerpoint/2010/main" val="345662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AB5CA62-BC3D-4591-AE01-76B7DA2F8DB7}" type="datetimeFigureOut">
              <a:rPr lang="en-US" smtClean="0"/>
              <a:t>3/15/2018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BC1EE6-1DB0-4BB2-B0C5-976C9F00D488}" type="slidenum">
              <a:rPr lang="en-US" smtClean="0"/>
              <a:t>‹#›</a:t>
            </a:fld>
            <a:endParaRPr lang="en-US"/>
          </a:p>
        </p:txBody>
      </p:sp>
    </p:spTree>
    <p:extLst>
      <p:ext uri="{BB962C8B-B14F-4D97-AF65-F5344CB8AC3E}">
        <p14:creationId xmlns:p14="http://schemas.microsoft.com/office/powerpoint/2010/main" val="350969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5055D-582B-4943-BABA-CC9770C07991}" type="slidenum">
              <a:rPr lang="en-US" smtClean="0"/>
              <a:pPr/>
              <a:t>2</a:t>
            </a:fld>
            <a:endParaRPr lang="en-US" dirty="0"/>
          </a:p>
        </p:txBody>
      </p:sp>
    </p:spTree>
    <p:extLst>
      <p:ext uri="{BB962C8B-B14F-4D97-AF65-F5344CB8AC3E}">
        <p14:creationId xmlns:p14="http://schemas.microsoft.com/office/powerpoint/2010/main" val="335446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5055D-582B-4943-BABA-CC9770C0799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5328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4904C4-6A17-4846-A558-52CC2B85136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28509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904C4-6A17-4846-A558-52CC2B85136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1229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6538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0827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193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523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3034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281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253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6246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5516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6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904C4-6A17-4846-A558-52CC2B85136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492921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7790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1979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786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1953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2140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4618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1195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5032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357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74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2302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2242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5685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7046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9519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9272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580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3443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8320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167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55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5569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198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9766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5061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4317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836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752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2985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3790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1304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96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115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7174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9191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3007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58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9140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8817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822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5845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267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2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6789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9581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2526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9350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789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904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3975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6819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7109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822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22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100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6076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2988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6699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0031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2092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7611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11905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6226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5576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37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3556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7017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8119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0886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63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09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2136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50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59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36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4904C4-6A17-4846-A558-52CC2B85136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411382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713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118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324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307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76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141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620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448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763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41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904C4-6A17-4846-A558-52CC2B851368}"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2622423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584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528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96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329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538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48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957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841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57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32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4904C4-6A17-4846-A558-52CC2B851368}"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2524671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18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8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729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123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342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478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026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492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691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74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4904C4-6A17-4846-A558-52CC2B851368}"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2899354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01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2676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922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163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469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914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026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107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374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35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4904C4-6A17-4846-A558-52CC2B851368}"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575665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88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734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276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040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523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566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654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434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99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18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904C4-6A17-4846-A558-52CC2B851368}"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38788401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2705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309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4933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5141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1407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4497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248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334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0812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89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904C4-6A17-4846-A558-52CC2B851368}"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159132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162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786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217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22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4950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2671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3117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3198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267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64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904C4-6A17-4846-A558-52CC2B851368}"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2267E-B041-474D-8808-8503E17715EF}" type="slidenum">
              <a:rPr lang="en-US" smtClean="0"/>
              <a:t>‹#›</a:t>
            </a:fld>
            <a:endParaRPr lang="en-US"/>
          </a:p>
        </p:txBody>
      </p:sp>
    </p:spTree>
    <p:extLst>
      <p:ext uri="{BB962C8B-B14F-4D97-AF65-F5344CB8AC3E}">
        <p14:creationId xmlns:p14="http://schemas.microsoft.com/office/powerpoint/2010/main" val="2898407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2603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8021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48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6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794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938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7540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0225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114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75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904C4-6A17-4846-A558-52CC2B851368}"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2267E-B041-474D-8808-8503E17715EF}" type="slidenum">
              <a:rPr lang="en-US" smtClean="0"/>
              <a:t>‹#›</a:t>
            </a:fld>
            <a:endParaRPr lang="en-US"/>
          </a:p>
        </p:txBody>
      </p:sp>
    </p:spTree>
    <p:extLst>
      <p:ext uri="{BB962C8B-B14F-4D97-AF65-F5344CB8AC3E}">
        <p14:creationId xmlns:p14="http://schemas.microsoft.com/office/powerpoint/2010/main" val="1401448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787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689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6012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26526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25377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34411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5674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124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3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4129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185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1303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0504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6016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6A51-BD51-4999-9D3D-BA1EF00CBB71}" type="datetimeFigureOut">
              <a:rPr lang="en-US" smtClean="0">
                <a:solidFill>
                  <a:prstClr val="black">
                    <a:tint val="75000"/>
                  </a:prstClr>
                </a:solidFill>
              </a:rPr>
              <a:pPr/>
              <a:t>3/15/2018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D2BC-E2B0-45BD-B3E4-79D4C2A11D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811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9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56.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56.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6348" y="695236"/>
            <a:ext cx="11171582" cy="701730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MX" sz="4000" b="1" dirty="0">
                <a:solidFill>
                  <a:srgbClr val="00B050"/>
                </a:solidFill>
                <a:ea typeface="+mj-ea"/>
                <a:cs typeface="+mj-cs"/>
              </a:rPr>
              <a:t>Gastos </a:t>
            </a:r>
            <a:r>
              <a:rPr lang="en-US" sz="4000" b="1" dirty="0">
                <a:solidFill>
                  <a:srgbClr val="00B050"/>
                </a:solidFill>
                <a:ea typeface="+mj-ea"/>
                <a:cs typeface="+mj-cs"/>
              </a:rPr>
              <a:t>en la </a:t>
            </a:r>
            <a:r>
              <a:rPr lang="es-MX" sz="4000" b="1" dirty="0">
                <a:solidFill>
                  <a:srgbClr val="00B050"/>
                </a:solidFill>
                <a:ea typeface="+mj-ea"/>
                <a:cs typeface="+mj-cs"/>
              </a:rPr>
              <a:t>Adquisición de Servicios por Diagnóstico, </a:t>
            </a:r>
            <a:r>
              <a:rPr lang="es-MX" sz="4000" b="1" dirty="0" smtClean="0">
                <a:solidFill>
                  <a:srgbClr val="00B050"/>
                </a:solidFill>
                <a:ea typeface="+mj-ea"/>
                <a:cs typeface="+mj-cs"/>
              </a:rPr>
              <a:t>Etnia, </a:t>
            </a:r>
            <a:r>
              <a:rPr lang="es-MX" sz="4000" b="1" dirty="0">
                <a:solidFill>
                  <a:srgbClr val="00B050"/>
                </a:solidFill>
                <a:ea typeface="+mj-ea"/>
                <a:cs typeface="+mj-cs"/>
              </a:rPr>
              <a:t>Lenguaje, Residencia y Edad</a:t>
            </a:r>
            <a:r>
              <a:rPr lang="es-MX" sz="4800" b="1" dirty="0">
                <a:solidFill>
                  <a:srgbClr val="00B050"/>
                </a:solidFill>
                <a:ea typeface="+mj-ea"/>
                <a:cs typeface="+mj-cs"/>
              </a:rPr>
              <a:t/>
            </a:r>
            <a:br>
              <a:rPr lang="es-MX" sz="4800" b="1" dirty="0">
                <a:solidFill>
                  <a:srgbClr val="00B050"/>
                </a:solidFill>
                <a:ea typeface="+mj-ea"/>
                <a:cs typeface="+mj-cs"/>
              </a:rPr>
            </a:br>
            <a:r>
              <a:rPr lang="es-MX" sz="4800" dirty="0">
                <a:solidFill>
                  <a:srgbClr val="00B050"/>
                </a:solidFill>
                <a:ea typeface="+mj-ea"/>
                <a:cs typeface="+mj-cs"/>
              </a:rPr>
              <a:t>Año Fiscal </a:t>
            </a:r>
            <a:r>
              <a:rPr lang="es-MX" sz="4800" dirty="0" smtClean="0">
                <a:solidFill>
                  <a:srgbClr val="00B050"/>
                </a:solidFill>
                <a:ea typeface="+mj-ea"/>
                <a:cs typeface="+mj-cs"/>
              </a:rPr>
              <a:t>2016-2017</a:t>
            </a:r>
            <a:endParaRPr lang="en-US" sz="4400" dirty="0">
              <a:solidFill>
                <a:srgbClr val="00B050"/>
              </a:solidFill>
            </a:endParaRPr>
          </a:p>
          <a:p>
            <a:pPr lvl="0" algn="ctr">
              <a:spcBef>
                <a:spcPct val="20000"/>
              </a:spcBef>
            </a:pPr>
            <a:endParaRPr lang="es-CO" sz="3300" b="1" dirty="0" smtClean="0">
              <a:solidFill>
                <a:srgbClr val="00B050"/>
              </a:solidFill>
            </a:endParaRPr>
          </a:p>
          <a:p>
            <a:pPr lvl="0" algn="ctr">
              <a:spcBef>
                <a:spcPct val="20000"/>
              </a:spcBef>
            </a:pPr>
            <a:endParaRPr lang="es-CO" sz="3300" b="1" dirty="0">
              <a:solidFill>
                <a:srgbClr val="00B050"/>
              </a:solidFill>
            </a:endParaRPr>
          </a:p>
          <a:p>
            <a:pPr lvl="0" algn="ctr">
              <a:spcBef>
                <a:spcPct val="20000"/>
              </a:spcBef>
            </a:pPr>
            <a:r>
              <a:rPr lang="es-CO" sz="3300" b="1" dirty="0" smtClean="0">
                <a:solidFill>
                  <a:srgbClr val="00B050"/>
                </a:solidFill>
              </a:rPr>
              <a:t>Centro </a:t>
            </a:r>
            <a:r>
              <a:rPr lang="es-CO" sz="3300" b="1" dirty="0">
                <a:solidFill>
                  <a:srgbClr val="00B050"/>
                </a:solidFill>
              </a:rPr>
              <a:t>Regional del Este de la Bahía</a:t>
            </a:r>
          </a:p>
          <a:p>
            <a:pPr lvl="0" algn="ctr">
              <a:spcBef>
                <a:spcPct val="20000"/>
              </a:spcBef>
            </a:pPr>
            <a:r>
              <a:rPr lang="es-CO" sz="3300" b="1" dirty="0">
                <a:solidFill>
                  <a:srgbClr val="00B050"/>
                </a:solidFill>
              </a:rPr>
              <a:t>Juntas Públicas </a:t>
            </a:r>
          </a:p>
          <a:p>
            <a:pPr lvl="0" algn="ctr">
              <a:spcBef>
                <a:spcPct val="20000"/>
              </a:spcBef>
            </a:pPr>
            <a:r>
              <a:rPr lang="es-CO" sz="3300" b="1" dirty="0">
                <a:solidFill>
                  <a:srgbClr val="00B050"/>
                </a:solidFill>
              </a:rPr>
              <a:t> </a:t>
            </a:r>
            <a:r>
              <a:rPr lang="es-CO" sz="3300" b="1" dirty="0" smtClean="0">
                <a:solidFill>
                  <a:srgbClr val="00B050"/>
                </a:solidFill>
              </a:rPr>
              <a:t>2018</a:t>
            </a:r>
            <a:endParaRPr lang="es-CO" sz="3300" b="1" dirty="0">
              <a:solidFill>
                <a:srgbClr val="00B050"/>
              </a:solidFill>
            </a:endParaRPr>
          </a:p>
          <a:p>
            <a:pPr algn="ctr"/>
            <a:endParaRPr lang="en-US" sz="4400" dirty="0"/>
          </a:p>
          <a:p>
            <a:pPr algn="ctr"/>
            <a:endParaRPr lang="en-US" sz="4400" dirty="0" smtClean="0"/>
          </a:p>
          <a:p>
            <a:pPr algn="ctr"/>
            <a:r>
              <a:rPr lang="en-US" dirty="0" smtClean="0"/>
              <a:t/>
            </a:r>
            <a:br>
              <a:rPr lang="en-US" dirty="0" smtClean="0"/>
            </a:br>
            <a:endParaRPr lang="en-US" dirty="0"/>
          </a:p>
        </p:txBody>
      </p:sp>
    </p:spTree>
    <p:extLst>
      <p:ext uri="{BB962C8B-B14F-4D97-AF65-F5344CB8AC3E}">
        <p14:creationId xmlns:p14="http://schemas.microsoft.com/office/powerpoint/2010/main" val="3411601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solidFill>
                  <a:srgbClr val="C00000"/>
                </a:solidFill>
              </a:rPr>
              <a:t>Otros Factores</a:t>
            </a:r>
            <a:endParaRPr lang="en-US" b="1" dirty="0">
              <a:solidFill>
                <a:srgbClr val="C00000"/>
              </a:solidFill>
            </a:endParaRPr>
          </a:p>
        </p:txBody>
      </p:sp>
      <p:sp>
        <p:nvSpPr>
          <p:cNvPr id="3" name="Content Placeholder 2"/>
          <p:cNvSpPr>
            <a:spLocks noGrp="1"/>
          </p:cNvSpPr>
          <p:nvPr>
            <p:ph idx="1"/>
          </p:nvPr>
        </p:nvSpPr>
        <p:spPr/>
        <p:txBody>
          <a:bodyPr/>
          <a:lstStyle/>
          <a:p>
            <a:r>
              <a:rPr lang="es-MX" dirty="0"/>
              <a:t>Estos gastos y números incluyen más que el número promedio de clientes ya que cualquier otra persona que haya pasado parte del año aquí esta incluido. </a:t>
            </a:r>
          </a:p>
          <a:p>
            <a:r>
              <a:rPr lang="es-MX" dirty="0"/>
              <a:t>Clientes con diagnósticos múltiples están contados más de una vez en algunas áreas. </a:t>
            </a:r>
          </a:p>
          <a:p>
            <a:r>
              <a:rPr lang="es-MX" dirty="0"/>
              <a:t>Algunas diapositivas de esta presentación incluyen información sobre gastos autorizados mientras que otras se refieren al uso.</a:t>
            </a:r>
          </a:p>
          <a:p>
            <a:endParaRPr lang="en-US" dirty="0"/>
          </a:p>
        </p:txBody>
      </p:sp>
    </p:spTree>
    <p:extLst>
      <p:ext uri="{BB962C8B-B14F-4D97-AF65-F5344CB8AC3E}">
        <p14:creationId xmlns:p14="http://schemas.microsoft.com/office/powerpoint/2010/main" val="66271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b="1" dirty="0">
                <a:solidFill>
                  <a:srgbClr val="C00000"/>
                </a:solidFill>
              </a:rPr>
              <a:t>RCEB </a:t>
            </a:r>
            <a:r>
              <a:rPr lang="es-MX" sz="5400" b="1" dirty="0">
                <a:solidFill>
                  <a:srgbClr val="C00000"/>
                </a:solidFill>
              </a:rPr>
              <a:t>y nuestra Comunidad</a:t>
            </a:r>
            <a:endParaRPr lang="en-US" sz="5400"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s-MX" b="1" dirty="0"/>
              <a:t>Uno de los 21 Centros Regionales en el estado.</a:t>
            </a:r>
          </a:p>
          <a:p>
            <a:r>
              <a:rPr lang="es-MX" b="1" dirty="0"/>
              <a:t>Sirve a los condados de Alameda y Contra Costa</a:t>
            </a:r>
          </a:p>
          <a:p>
            <a:r>
              <a:rPr lang="es-MX" b="1" dirty="0"/>
              <a:t>Actualmente </a:t>
            </a:r>
            <a:r>
              <a:rPr lang="es-MX" b="1" dirty="0" smtClean="0"/>
              <a:t>(Marzo de 2018) 20,000 clientes </a:t>
            </a:r>
            <a:r>
              <a:rPr lang="es-MX" b="1" dirty="0"/>
              <a:t>que tienen el estatus 1, 2 u 8.</a:t>
            </a:r>
          </a:p>
          <a:p>
            <a:r>
              <a:rPr lang="es-MX" b="1" dirty="0"/>
              <a:t>La información de este reporte refleja 20,551 clientes. Estos son clientes que recibieron servicios del RCEB en cualquier tiempo entre el año fiscal de </a:t>
            </a:r>
            <a:r>
              <a:rPr lang="es-MX" b="1" dirty="0" smtClean="0"/>
              <a:t>2016/2017.  </a:t>
            </a:r>
            <a:r>
              <a:rPr lang="es-MX" b="1" dirty="0"/>
              <a:t>Es posible que algunos de estos clientes se hayan mudado dentro o fuera de nuestra área en cualquier época durante el año.</a:t>
            </a:r>
          </a:p>
        </p:txBody>
      </p:sp>
    </p:spTree>
    <p:extLst>
      <p:ext uri="{BB962C8B-B14F-4D97-AF65-F5344CB8AC3E}">
        <p14:creationId xmlns:p14="http://schemas.microsoft.com/office/powerpoint/2010/main" val="289021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2035"/>
          </a:xfrm>
        </p:spPr>
        <p:txBody>
          <a:bodyPr>
            <a:normAutofit fontScale="90000"/>
          </a:bodyPr>
          <a:lstStyle/>
          <a:p>
            <a:r>
              <a:rPr lang="es-CO" b="1" dirty="0" smtClean="0">
                <a:solidFill>
                  <a:srgbClr val="C00000"/>
                </a:solidFill>
              </a:rPr>
              <a:t>Porcentaje de clientes del RCEB por Etnicidad</a:t>
            </a:r>
            <a:endParaRPr lang="es-CO" b="1" dirty="0">
              <a:solidFill>
                <a:srgbClr val="C00000"/>
              </a:solidFill>
            </a:endParaRP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043885744"/>
              </p:ext>
            </p:extLst>
          </p:nvPr>
        </p:nvGraphicFramePr>
        <p:xfrm>
          <a:off x="554892" y="826408"/>
          <a:ext cx="10972800" cy="5276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76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15">
                                            <p:graphicEl>
                                              <a:chart seriesIdx="-3" categoryIdx="-3" bldStep="gridLegend"/>
                                            </p:graphicEl>
                                          </p:spTgt>
                                        </p:tgtEl>
                                      </p:cBhvr>
                                    </p:animEffect>
                                    <p:animScale>
                                      <p:cBhvr>
                                        <p:cTn id="7" dur="500" autoRev="1" fill="hold"/>
                                        <p:tgtEl>
                                          <p:spTgt spid="15">
                                            <p:graphicEl>
                                              <a:chart seriesIdx="-3" categoryIdx="-3" bldStep="gridLegend"/>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15">
                                            <p:graphicEl>
                                              <a:chart seriesIdx="-4" categoryIdx="0" bldStep="category"/>
                                            </p:graphicEl>
                                          </p:spTgt>
                                        </p:tgtEl>
                                      </p:cBhvr>
                                    </p:animEffect>
                                    <p:animScale>
                                      <p:cBhvr>
                                        <p:cTn id="12" dur="500" autoRev="1" fill="hold"/>
                                        <p:tgtEl>
                                          <p:spTgt spid="15">
                                            <p:graphicEl>
                                              <a:chart seriesIdx="-4" categoryIdx="0" bldStep="category"/>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1000" tmFilter="0, 0; .2, .5; .8, .5; 1, 0"/>
                                        <p:tgtEl>
                                          <p:spTgt spid="15">
                                            <p:graphicEl>
                                              <a:chart seriesIdx="-4" categoryIdx="1" bldStep="category"/>
                                            </p:graphicEl>
                                          </p:spTgt>
                                        </p:tgtEl>
                                      </p:cBhvr>
                                    </p:animEffect>
                                    <p:animScale>
                                      <p:cBhvr>
                                        <p:cTn id="17" dur="500" autoRev="1" fill="hold"/>
                                        <p:tgtEl>
                                          <p:spTgt spid="15">
                                            <p:graphicEl>
                                              <a:chart seriesIdx="-4" categoryIdx="1" bldStep="category"/>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1000" tmFilter="0, 0; .2, .5; .8, .5; 1, 0"/>
                                        <p:tgtEl>
                                          <p:spTgt spid="15">
                                            <p:graphicEl>
                                              <a:chart seriesIdx="-4" categoryIdx="2" bldStep="category"/>
                                            </p:graphicEl>
                                          </p:spTgt>
                                        </p:tgtEl>
                                      </p:cBhvr>
                                    </p:animEffect>
                                    <p:animScale>
                                      <p:cBhvr>
                                        <p:cTn id="22" dur="500" autoRev="1" fill="hold"/>
                                        <p:tgtEl>
                                          <p:spTgt spid="15">
                                            <p:graphicEl>
                                              <a:chart seriesIdx="-4" categoryIdx="2" bldStep="category"/>
                                            </p:graphic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1000" tmFilter="0, 0; .2, .5; .8, .5; 1, 0"/>
                                        <p:tgtEl>
                                          <p:spTgt spid="15">
                                            <p:graphicEl>
                                              <a:chart seriesIdx="-4" categoryIdx="3" bldStep="category"/>
                                            </p:graphicEl>
                                          </p:spTgt>
                                        </p:tgtEl>
                                      </p:cBhvr>
                                    </p:animEffect>
                                    <p:animScale>
                                      <p:cBhvr>
                                        <p:cTn id="27" dur="500" autoRev="1" fill="hold"/>
                                        <p:tgtEl>
                                          <p:spTgt spid="15">
                                            <p:graphicEl>
                                              <a:chart seriesIdx="-4" categoryIdx="3" bldStep="category"/>
                                            </p:graphic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1000" tmFilter="0, 0; .2, .5; .8, .5; 1, 0"/>
                                        <p:tgtEl>
                                          <p:spTgt spid="15">
                                            <p:graphicEl>
                                              <a:chart seriesIdx="-4" categoryIdx="4" bldStep="category"/>
                                            </p:graphicEl>
                                          </p:spTgt>
                                        </p:tgtEl>
                                      </p:cBhvr>
                                    </p:animEffect>
                                    <p:animScale>
                                      <p:cBhvr>
                                        <p:cTn id="32" dur="500" autoRev="1" fill="hold"/>
                                        <p:tgtEl>
                                          <p:spTgt spid="15">
                                            <p:graphicEl>
                                              <a:chart seriesIdx="-4" categoryIdx="4" bldStep="category"/>
                                            </p:graphic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1000" tmFilter="0, 0; .2, .5; .8, .5; 1, 0"/>
                                        <p:tgtEl>
                                          <p:spTgt spid="15">
                                            <p:graphicEl>
                                              <a:chart seriesIdx="-4" categoryIdx="5" bldStep="category"/>
                                            </p:graphicEl>
                                          </p:spTgt>
                                        </p:tgtEl>
                                      </p:cBhvr>
                                    </p:animEffect>
                                    <p:animScale>
                                      <p:cBhvr>
                                        <p:cTn id="37" dur="500" autoRev="1" fill="hold"/>
                                        <p:tgtEl>
                                          <p:spTgt spid="15">
                                            <p:graphicEl>
                                              <a:chart seriesIdx="-4" categoryIdx="5" bldStep="category"/>
                                            </p:graphic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1000" tmFilter="0, 0; .2, .5; .8, .5; 1, 0"/>
                                        <p:tgtEl>
                                          <p:spTgt spid="15">
                                            <p:graphicEl>
                                              <a:chart seriesIdx="-4" categoryIdx="6" bldStep="category"/>
                                            </p:graphicEl>
                                          </p:spTgt>
                                        </p:tgtEl>
                                      </p:cBhvr>
                                    </p:animEffect>
                                    <p:animScale>
                                      <p:cBhvr>
                                        <p:cTn id="42" dur="500" autoRev="1" fill="hold"/>
                                        <p:tgtEl>
                                          <p:spTgt spid="15">
                                            <p:graphicEl>
                                              <a:chart seriesIdx="-4" categoryIdx="6" bldStep="category"/>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15" y="0"/>
            <a:ext cx="11488616" cy="1417638"/>
          </a:xfrm>
        </p:spPr>
        <p:txBody>
          <a:bodyPr>
            <a:normAutofit fontScale="90000"/>
          </a:bodyPr>
          <a:lstStyle/>
          <a:p>
            <a:r>
              <a:rPr lang="es-CO" b="1" dirty="0" smtClean="0">
                <a:solidFill>
                  <a:srgbClr val="C00000"/>
                </a:solidFill>
              </a:rPr>
              <a:t>Datos del Censo de los condados de Alameda y Contra Costa-2016 Estimados de latino y no-latino</a:t>
            </a:r>
            <a:endParaRPr lang="es-CO" b="1"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5023805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564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p:cTn id="7" dur="500" fill="hold"/>
                                        <p:tgtEl>
                                          <p:spTgt spid="7">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7">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p:cTn id="14" dur="500" fill="hold"/>
                                        <p:tgtEl>
                                          <p:spTgt spid="7">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5" dur="500" fill="hold"/>
                                        <p:tgtEl>
                                          <p:spTgt spid="7">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6" dur="500"/>
                                        <p:tgtEl>
                                          <p:spTgt spid="7">
                                            <p:graphicEl>
                                              <a:chart seriesIdx="-4" categoryIdx="0"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p:cTn id="21" dur="500" fill="hold"/>
                                        <p:tgtEl>
                                          <p:spTgt spid="7">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2" dur="500" fill="hold"/>
                                        <p:tgtEl>
                                          <p:spTgt spid="7">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3" dur="500"/>
                                        <p:tgtEl>
                                          <p:spTgt spid="7">
                                            <p:graphicEl>
                                              <a:chart seriesIdx="-4" categoryIdx="1"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p:cTn id="28" dur="500" fill="hold"/>
                                        <p:tgtEl>
                                          <p:spTgt spid="7">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9" dur="500" fill="hold"/>
                                        <p:tgtEl>
                                          <p:spTgt spid="7">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0" dur="500"/>
                                        <p:tgtEl>
                                          <p:spTgt spid="7">
                                            <p:graphicEl>
                                              <a:chart seriesIdx="-4" categoryIdx="2" bldStep="category"/>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p:cTn id="35" dur="500" fill="hold"/>
                                        <p:tgtEl>
                                          <p:spTgt spid="7">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chart seriesIdx="-4" categoryIdx="3"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p:cTn id="42" dur="500" fill="hold"/>
                                        <p:tgtEl>
                                          <p:spTgt spid="7">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s-419" sz="5400" b="1" dirty="0" smtClean="0">
                <a:solidFill>
                  <a:srgbClr val="C00000"/>
                </a:solidFill>
              </a:rPr>
              <a:t>El RCEB Año tras Año</a:t>
            </a:r>
            <a:endParaRPr lang="es-419" sz="5400" b="1" dirty="0">
              <a:solidFill>
                <a:srgbClr val="C00000"/>
              </a:solidFill>
            </a:endParaRPr>
          </a:p>
        </p:txBody>
      </p:sp>
      <p:sp>
        <p:nvSpPr>
          <p:cNvPr id="11" name="Text Placeholder 10"/>
          <p:cNvSpPr>
            <a:spLocks noGrp="1"/>
          </p:cNvSpPr>
          <p:nvPr>
            <p:ph type="body" idx="1"/>
          </p:nvPr>
        </p:nvSpPr>
        <p:spPr/>
        <p:txBody>
          <a:bodyPr>
            <a:normAutofit/>
          </a:bodyPr>
          <a:lstStyle/>
          <a:p>
            <a:r>
              <a:rPr lang="en-US" sz="3200" dirty="0" smtClean="0"/>
              <a:t>2015-2016</a:t>
            </a:r>
            <a:endParaRPr lang="en-US" sz="3200" dirty="0"/>
          </a:p>
        </p:txBody>
      </p:sp>
      <p:graphicFrame>
        <p:nvGraphicFramePr>
          <p:cNvPr id="9" name="Content Placeholder 8"/>
          <p:cNvGraphicFramePr>
            <a:graphicFrameLocks noGrp="1"/>
          </p:cNvGraphicFramePr>
          <p:nvPr>
            <p:ph sz="half" idx="2"/>
            <p:extLst/>
          </p:nvPr>
        </p:nvGraphicFramePr>
        <p:xfrm>
          <a:off x="1905000" y="2133600"/>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11"/>
          <p:cNvSpPr>
            <a:spLocks noGrp="1"/>
          </p:cNvSpPr>
          <p:nvPr>
            <p:ph type="body" sz="quarter" idx="3"/>
          </p:nvPr>
        </p:nvSpPr>
        <p:spPr>
          <a:xfrm>
            <a:off x="6619631" y="1097757"/>
            <a:ext cx="3054456" cy="639762"/>
          </a:xfrm>
        </p:spPr>
        <p:txBody>
          <a:bodyPr>
            <a:normAutofit/>
          </a:bodyPr>
          <a:lstStyle/>
          <a:p>
            <a:r>
              <a:rPr lang="en-US" sz="3200" dirty="0" smtClean="0"/>
              <a:t>2016-2017</a:t>
            </a:r>
            <a:endParaRPr lang="en-US" sz="3200"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108155835"/>
              </p:ext>
            </p:extLst>
          </p:nvPr>
        </p:nvGraphicFramePr>
        <p:xfrm>
          <a:off x="483844" y="2176393"/>
          <a:ext cx="4041775"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995890471"/>
              </p:ext>
            </p:extLst>
          </p:nvPr>
        </p:nvGraphicFramePr>
        <p:xfrm>
          <a:off x="4598504" y="1879668"/>
          <a:ext cx="6877878" cy="46032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255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1" nodeType="clickEffect">
                                  <p:stCondLst>
                                    <p:cond delay="250"/>
                                  </p:stCondLst>
                                  <p:childTnLst>
                                    <p:anim calcmode="lin" valueType="num">
                                      <p:cBhvr>
                                        <p:cTn id="10" dur="500"/>
                                        <p:tgtEl>
                                          <p:spTgt spid="5"/>
                                        </p:tgtEl>
                                        <p:attrNameLst>
                                          <p:attrName>ppt_w</p:attrName>
                                        </p:attrNameLst>
                                      </p:cBhvr>
                                      <p:tavLst>
                                        <p:tav tm="0">
                                          <p:val>
                                            <p:strVal val="ppt_w"/>
                                          </p:val>
                                        </p:tav>
                                        <p:tav tm="100000">
                                          <p:val>
                                            <p:fltVal val="0"/>
                                          </p:val>
                                        </p:tav>
                                      </p:tavLst>
                                    </p:anim>
                                    <p:anim calcmode="lin" valueType="num">
                                      <p:cBhvr>
                                        <p:cTn id="11" dur="500"/>
                                        <p:tgtEl>
                                          <p:spTgt spid="5"/>
                                        </p:tgtEl>
                                        <p:attrNameLst>
                                          <p:attrName>ppt_h</p:attrName>
                                        </p:attrNameLst>
                                      </p:cBhvr>
                                      <p:tavLst>
                                        <p:tav tm="0">
                                          <p:val>
                                            <p:strVal val="ppt_h"/>
                                          </p:val>
                                        </p:tav>
                                        <p:tav tm="100000">
                                          <p:val>
                                            <p:fltVal val="0"/>
                                          </p:val>
                                        </p:tav>
                                      </p:tavLst>
                                    </p:anim>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solidFill>
                  <a:srgbClr val="C00000"/>
                </a:solidFill>
              </a:rPr>
              <a:t>2016-2017</a:t>
            </a:r>
            <a:endParaRPr lang="en-US" b="1" dirty="0">
              <a:solidFill>
                <a:srgbClr val="C00000"/>
              </a:solidFill>
            </a:endParaRPr>
          </a:p>
        </p:txBody>
      </p:sp>
      <p:sp>
        <p:nvSpPr>
          <p:cNvPr id="9" name="Text Placeholder 8"/>
          <p:cNvSpPr>
            <a:spLocks noGrp="1"/>
          </p:cNvSpPr>
          <p:nvPr>
            <p:ph type="body" idx="1"/>
          </p:nvPr>
        </p:nvSpPr>
        <p:spPr>
          <a:xfrm>
            <a:off x="609600" y="1226345"/>
            <a:ext cx="5386917" cy="639762"/>
          </a:xfrm>
        </p:spPr>
        <p:txBody>
          <a:bodyPr/>
          <a:lstStyle/>
          <a:p>
            <a:pPr algn="ctr"/>
            <a:r>
              <a:rPr lang="es-MX" dirty="0"/>
              <a:t>Intervención Temprana</a:t>
            </a:r>
            <a:endParaRPr lang="en-US" dirty="0"/>
          </a:p>
        </p:txBody>
      </p:sp>
      <p:graphicFrame>
        <p:nvGraphicFramePr>
          <p:cNvPr id="5" name="Content Placeholder 7"/>
          <p:cNvGraphicFramePr>
            <a:graphicFrameLocks noGrp="1"/>
          </p:cNvGraphicFramePr>
          <p:nvPr>
            <p:ph sz="half" idx="2"/>
            <p:extLst/>
          </p:nvPr>
        </p:nvGraphicFramePr>
        <p:xfrm>
          <a:off x="1981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quarter" idx="3"/>
          </p:nvPr>
        </p:nvSpPr>
        <p:spPr>
          <a:xfrm>
            <a:off x="6193367" y="1222067"/>
            <a:ext cx="5389033" cy="639762"/>
          </a:xfrm>
        </p:spPr>
        <p:txBody>
          <a:bodyPr/>
          <a:lstStyle/>
          <a:p>
            <a:r>
              <a:rPr lang="en-US" dirty="0" smtClean="0"/>
              <a:t>                    </a:t>
            </a:r>
            <a:r>
              <a:rPr lang="es-CO" dirty="0" smtClean="0"/>
              <a:t>Adultos</a:t>
            </a:r>
            <a:endParaRPr lang="es-CO" dirty="0"/>
          </a:p>
        </p:txBody>
      </p:sp>
      <p:graphicFrame>
        <p:nvGraphicFramePr>
          <p:cNvPr id="6" name="Content Placeholder 3"/>
          <p:cNvGraphicFramePr>
            <a:graphicFrameLocks noGrp="1"/>
          </p:cNvGraphicFramePr>
          <p:nvPr>
            <p:ph sz="quarter" idx="4"/>
          </p:nvPr>
        </p:nvGraphicFramePr>
        <p:xfrm>
          <a:off x="6169026"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6324600" y="1981200"/>
          <a:ext cx="4191000" cy="4144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nvPr>
        </p:nvGraphicFramePr>
        <p:xfrm>
          <a:off x="6019800" y="2438400"/>
          <a:ext cx="4419600" cy="3352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4240089149"/>
              </p:ext>
            </p:extLst>
          </p:nvPr>
        </p:nvGraphicFramePr>
        <p:xfrm>
          <a:off x="304800" y="1969477"/>
          <a:ext cx="4989444" cy="45329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4108095851"/>
              </p:ext>
            </p:extLst>
          </p:nvPr>
        </p:nvGraphicFramePr>
        <p:xfrm>
          <a:off x="5618922" y="2199862"/>
          <a:ext cx="5645426" cy="410817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80862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390769"/>
          </a:xfrm>
        </p:spPr>
        <p:txBody>
          <a:bodyPr>
            <a:normAutofit fontScale="90000"/>
          </a:bodyPr>
          <a:lstStyle/>
          <a:p>
            <a:r>
              <a:rPr lang="en-US" sz="8000" dirty="0"/>
              <a:t/>
            </a:r>
            <a:br>
              <a:rPr lang="en-US" sz="8000" dirty="0"/>
            </a:br>
            <a:r>
              <a:rPr lang="es-CO" sz="5300" b="1" dirty="0" smtClean="0">
                <a:solidFill>
                  <a:srgbClr val="C00000"/>
                </a:solidFill>
              </a:rPr>
              <a:t>El Idioma por Edad 2015/16</a:t>
            </a:r>
            <a:r>
              <a:rPr lang="en-US" b="1" dirty="0" smtClean="0">
                <a:solidFill>
                  <a:srgbClr val="C00000"/>
                </a:solidFill>
              </a:rPr>
              <a:t/>
            </a:r>
            <a:br>
              <a:rPr lang="en-US" b="1" dirty="0" smtClean="0">
                <a:solidFill>
                  <a:srgbClr val="C00000"/>
                </a:solidFill>
              </a:rPr>
            </a:br>
            <a:endParaRPr lang="en-US"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5305643"/>
              </p:ext>
            </p:extLst>
          </p:nvPr>
        </p:nvGraphicFramePr>
        <p:xfrm>
          <a:off x="539262" y="984738"/>
          <a:ext cx="11277600" cy="56739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1622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948" y="0"/>
            <a:ext cx="8229600" cy="530087"/>
          </a:xfrm>
        </p:spPr>
        <p:txBody>
          <a:bodyPr>
            <a:normAutofit fontScale="90000"/>
          </a:bodyPr>
          <a:lstStyle/>
          <a:p>
            <a:r>
              <a:rPr lang="en-US" sz="8000" dirty="0"/>
              <a:t/>
            </a:r>
            <a:br>
              <a:rPr lang="en-US" sz="8000" dirty="0"/>
            </a:br>
            <a:r>
              <a:rPr lang="es-CO" sz="5300" b="1" dirty="0" smtClean="0">
                <a:solidFill>
                  <a:srgbClr val="C00000"/>
                </a:solidFill>
              </a:rPr>
              <a:t>El Idioma Por Edad 2016/17</a:t>
            </a:r>
            <a:r>
              <a:rPr lang="es-CO" b="1" dirty="0" smtClean="0">
                <a:solidFill>
                  <a:srgbClr val="C00000"/>
                </a:solidFill>
              </a:rPr>
              <a:t/>
            </a:r>
            <a:br>
              <a:rPr lang="es-CO" b="1" dirty="0" smtClean="0">
                <a:solidFill>
                  <a:srgbClr val="C00000"/>
                </a:solidFill>
              </a:rPr>
            </a:br>
            <a:endParaRPr lang="es-CO"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7816784"/>
              </p:ext>
            </p:extLst>
          </p:nvPr>
        </p:nvGraphicFramePr>
        <p:xfrm>
          <a:off x="609600" y="1126435"/>
          <a:ext cx="10972800" cy="5181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0163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970" y="0"/>
            <a:ext cx="10972800" cy="577239"/>
          </a:xfrm>
        </p:spPr>
        <p:txBody>
          <a:bodyPr>
            <a:normAutofit fontScale="90000"/>
          </a:bodyPr>
          <a:lstStyle/>
          <a:p>
            <a:r>
              <a:rPr lang="es-CO" b="1" dirty="0" smtClean="0">
                <a:solidFill>
                  <a:srgbClr val="C00000"/>
                </a:solidFill>
              </a:rPr>
              <a:t>En General los que Viven en el Hogar</a:t>
            </a:r>
            <a:endParaRPr lang="es-CO"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0505816"/>
              </p:ext>
            </p:extLst>
          </p:nvPr>
        </p:nvGraphicFramePr>
        <p:xfrm>
          <a:off x="609600" y="687754"/>
          <a:ext cx="10972800" cy="54384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7485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5639"/>
          </a:xfrm>
        </p:spPr>
        <p:txBody>
          <a:bodyPr>
            <a:normAutofit fontScale="90000"/>
          </a:bodyPr>
          <a:lstStyle/>
          <a:p>
            <a:r>
              <a:rPr lang="es-CO" b="1" dirty="0" smtClean="0">
                <a:solidFill>
                  <a:srgbClr val="C00000"/>
                </a:solidFill>
              </a:rPr>
              <a:t>Adultos que Viven en el Hogar</a:t>
            </a:r>
            <a:endParaRPr lang="es-CO"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6885982"/>
              </p:ext>
            </p:extLst>
          </p:nvPr>
        </p:nvGraphicFramePr>
        <p:xfrm>
          <a:off x="609600" y="836246"/>
          <a:ext cx="10972800" cy="5289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736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7300" b="1" dirty="0">
                <a:solidFill>
                  <a:srgbClr val="C00000"/>
                </a:solidFill>
              </a:rPr>
              <a:t>¿</a:t>
            </a:r>
            <a:r>
              <a:rPr lang="es-MX" sz="7300" b="1" dirty="0">
                <a:solidFill>
                  <a:srgbClr val="C00000"/>
                </a:solidFill>
              </a:rPr>
              <a:t>Por Qué</a:t>
            </a:r>
            <a:r>
              <a:rPr lang="en-US" sz="7300" b="1" dirty="0">
                <a:solidFill>
                  <a:srgbClr val="C00000"/>
                </a:solidFill>
              </a:rPr>
              <a:t>?</a:t>
            </a:r>
            <a:r>
              <a:rPr lang="en-US" b="1" dirty="0" smtClean="0">
                <a:solidFill>
                  <a:srgbClr val="C00000"/>
                </a:solidFill>
              </a:rPr>
              <a:t/>
            </a:r>
            <a:br>
              <a:rPr lang="en-US" b="1" dirty="0" smtClean="0">
                <a:solidFill>
                  <a:srgbClr val="C00000"/>
                </a:solidFill>
              </a:rPr>
            </a:br>
            <a:endParaRPr lang="en-US" b="1" dirty="0">
              <a:solidFill>
                <a:srgbClr val="C00000"/>
              </a:solidFill>
            </a:endParaRPr>
          </a:p>
        </p:txBody>
      </p:sp>
      <p:sp>
        <p:nvSpPr>
          <p:cNvPr id="3" name="Content Placeholder 2"/>
          <p:cNvSpPr>
            <a:spLocks noGrp="1"/>
          </p:cNvSpPr>
          <p:nvPr>
            <p:ph idx="1"/>
          </p:nvPr>
        </p:nvSpPr>
        <p:spPr>
          <a:xfrm>
            <a:off x="1981199" y="1371601"/>
            <a:ext cx="9160933" cy="4944532"/>
          </a:xfrm>
        </p:spPr>
        <p:txBody>
          <a:bodyPr>
            <a:normAutofit fontScale="62500" lnSpcReduction="20000"/>
          </a:bodyPr>
          <a:lstStyle/>
          <a:p>
            <a:endParaRPr lang="en-US" sz="3400" b="1" dirty="0"/>
          </a:p>
          <a:p>
            <a:pPr marL="342900" lvl="0" indent="-342900">
              <a:lnSpc>
                <a:spcPct val="100000"/>
              </a:lnSpc>
              <a:spcBef>
                <a:spcPct val="20000"/>
              </a:spcBef>
            </a:pPr>
            <a:endParaRPr lang="en-US" sz="1300" b="1" dirty="0">
              <a:solidFill>
                <a:prstClr val="black"/>
              </a:solidFill>
            </a:endParaRPr>
          </a:p>
          <a:p>
            <a:pPr marL="342900" lvl="0" indent="-342900">
              <a:lnSpc>
                <a:spcPct val="100000"/>
              </a:lnSpc>
              <a:spcBef>
                <a:spcPct val="20000"/>
              </a:spcBef>
            </a:pPr>
            <a:r>
              <a:rPr lang="es-MX" sz="4000" b="1" dirty="0">
                <a:solidFill>
                  <a:prstClr val="black"/>
                </a:solidFill>
              </a:rPr>
              <a:t>Los cambios en la población tanto en la comunidad como en el estado. </a:t>
            </a:r>
            <a:br>
              <a:rPr lang="es-MX" sz="4000" b="1" dirty="0">
                <a:solidFill>
                  <a:prstClr val="black"/>
                </a:solidFill>
              </a:rPr>
            </a:br>
            <a:r>
              <a:rPr lang="es-MX" sz="4000" b="1" dirty="0">
                <a:solidFill>
                  <a:prstClr val="black"/>
                </a:solidFill>
              </a:rPr>
              <a:t>Diagnóstico</a:t>
            </a:r>
          </a:p>
          <a:p>
            <a:pPr lvl="2">
              <a:lnSpc>
                <a:spcPct val="100000"/>
              </a:lnSpc>
              <a:spcBef>
                <a:spcPct val="20000"/>
              </a:spcBef>
            </a:pPr>
            <a:r>
              <a:rPr lang="es-MX" sz="4000" b="1" dirty="0">
                <a:solidFill>
                  <a:prstClr val="black"/>
                </a:solidFill>
              </a:rPr>
              <a:t>Edad </a:t>
            </a:r>
          </a:p>
          <a:p>
            <a:pPr lvl="2">
              <a:lnSpc>
                <a:spcPct val="100000"/>
              </a:lnSpc>
              <a:spcBef>
                <a:spcPct val="20000"/>
              </a:spcBef>
            </a:pPr>
            <a:r>
              <a:rPr lang="es-MX" sz="4000" b="1" dirty="0">
                <a:solidFill>
                  <a:prstClr val="black"/>
                </a:solidFill>
              </a:rPr>
              <a:t>Etnicidad</a:t>
            </a:r>
          </a:p>
          <a:p>
            <a:pPr lvl="2">
              <a:lnSpc>
                <a:spcPct val="100000"/>
              </a:lnSpc>
              <a:spcBef>
                <a:spcPct val="20000"/>
              </a:spcBef>
            </a:pPr>
            <a:r>
              <a:rPr lang="es-MX" sz="4000" b="1" dirty="0">
                <a:solidFill>
                  <a:prstClr val="black"/>
                </a:solidFill>
              </a:rPr>
              <a:t>Lenguaje</a:t>
            </a:r>
          </a:p>
          <a:p>
            <a:pPr lvl="2">
              <a:lnSpc>
                <a:spcPct val="100000"/>
              </a:lnSpc>
              <a:spcBef>
                <a:spcPct val="20000"/>
              </a:spcBef>
            </a:pPr>
            <a:r>
              <a:rPr lang="es-MX" sz="4000" b="1" dirty="0">
                <a:solidFill>
                  <a:prstClr val="black"/>
                </a:solidFill>
              </a:rPr>
              <a:t>Residencia</a:t>
            </a:r>
          </a:p>
          <a:p>
            <a:pPr marL="342900" lvl="0" indent="-342900">
              <a:lnSpc>
                <a:spcPct val="100000"/>
              </a:lnSpc>
              <a:spcBef>
                <a:spcPct val="20000"/>
              </a:spcBef>
            </a:pPr>
            <a:r>
              <a:rPr lang="es-MX" sz="4000" b="1" dirty="0">
                <a:solidFill>
                  <a:prstClr val="black"/>
                </a:solidFill>
              </a:rPr>
              <a:t>Las preocupaciones acerca de la desigualdad en la adquisición de servicios entre clientes basadas en su etnicidad , lenguaje y otros factores.</a:t>
            </a:r>
          </a:p>
          <a:p>
            <a:pPr marL="342900" lvl="0" indent="-342900">
              <a:lnSpc>
                <a:spcPct val="100000"/>
              </a:lnSpc>
              <a:spcBef>
                <a:spcPct val="20000"/>
              </a:spcBef>
            </a:pPr>
            <a:r>
              <a:rPr lang="es-MX" sz="4000" b="1" dirty="0">
                <a:solidFill>
                  <a:prstClr val="black"/>
                </a:solidFill>
              </a:rPr>
              <a:t>Los cambios en el Acta de </a:t>
            </a:r>
            <a:r>
              <a:rPr lang="es-MX" sz="4000" b="1" dirty="0" err="1">
                <a:solidFill>
                  <a:prstClr val="black"/>
                </a:solidFill>
              </a:rPr>
              <a:t>Lanterman</a:t>
            </a:r>
            <a:r>
              <a:rPr lang="es-MX" sz="4000" b="1" dirty="0">
                <a:solidFill>
                  <a:prstClr val="black"/>
                </a:solidFill>
              </a:rPr>
              <a:t>  – W &amp; I Códigos 4519.5 </a:t>
            </a:r>
          </a:p>
          <a:p>
            <a:pPr marL="342900" lvl="0" indent="-342900">
              <a:lnSpc>
                <a:spcPct val="100000"/>
              </a:lnSpc>
              <a:spcBef>
                <a:spcPct val="20000"/>
              </a:spcBef>
            </a:pPr>
            <a:endParaRPr lang="es-MX" sz="4000" dirty="0">
              <a:solidFill>
                <a:prstClr val="black"/>
              </a:solidFill>
            </a:endParaRPr>
          </a:p>
          <a:p>
            <a:pPr marL="342900" lvl="0" indent="-342900">
              <a:lnSpc>
                <a:spcPct val="100000"/>
              </a:lnSpc>
              <a:spcBef>
                <a:spcPct val="20000"/>
              </a:spcBef>
            </a:pPr>
            <a:endParaRPr lang="es-MX" sz="4000" dirty="0">
              <a:solidFill>
                <a:prstClr val="black"/>
              </a:solidFill>
            </a:endParaRPr>
          </a:p>
          <a:p>
            <a:endParaRPr lang="en-US" dirty="0" smtClean="0"/>
          </a:p>
          <a:p>
            <a:endParaRPr lang="en-US" dirty="0"/>
          </a:p>
        </p:txBody>
      </p:sp>
    </p:spTree>
    <p:extLst>
      <p:ext uri="{BB962C8B-B14F-4D97-AF65-F5344CB8AC3E}">
        <p14:creationId xmlns:p14="http://schemas.microsoft.com/office/powerpoint/2010/main" val="613764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0"/>
            <a:ext cx="10972800" cy="1143000"/>
          </a:xfrm>
        </p:spPr>
        <p:txBody>
          <a:bodyPr/>
          <a:lstStyle/>
          <a:p>
            <a:r>
              <a:rPr lang="es-CO" b="1" dirty="0" smtClean="0">
                <a:solidFill>
                  <a:srgbClr val="C00000"/>
                </a:solidFill>
              </a:rPr>
              <a:t>Los que Viven en el Hogar</a:t>
            </a:r>
            <a:endParaRPr lang="es-CO" b="1"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95090292"/>
              </p:ext>
            </p:extLst>
          </p:nvPr>
        </p:nvGraphicFramePr>
        <p:xfrm>
          <a:off x="596348" y="1007165"/>
          <a:ext cx="10972800" cy="5208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1810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204289423"/>
              </p:ext>
            </p:extLst>
          </p:nvPr>
        </p:nvGraphicFramePr>
        <p:xfrm>
          <a:off x="333487" y="129092"/>
          <a:ext cx="11317045" cy="6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8824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733333741"/>
              </p:ext>
            </p:extLst>
          </p:nvPr>
        </p:nvGraphicFramePr>
        <p:xfrm>
          <a:off x="362677" y="72482"/>
          <a:ext cx="11337911" cy="63656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297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07" y="1"/>
            <a:ext cx="10515600" cy="789354"/>
          </a:xfrm>
        </p:spPr>
        <p:txBody>
          <a:bodyPr/>
          <a:lstStyle/>
          <a:p>
            <a:pPr algn="ctr"/>
            <a:r>
              <a:rPr lang="es-CO" b="1" dirty="0" smtClean="0">
                <a:solidFill>
                  <a:srgbClr val="C00000"/>
                </a:solidFill>
              </a:rPr>
              <a:t>Gastos de Menores de 3 años por Etnia</a:t>
            </a:r>
            <a:endParaRPr lang="es-CO" b="1" dirty="0">
              <a:solidFill>
                <a:srgbClr val="C00000"/>
              </a:solidFill>
            </a:endParaRPr>
          </a:p>
        </p:txBody>
      </p:sp>
      <p:graphicFrame>
        <p:nvGraphicFramePr>
          <p:cNvPr id="4" name="Chart 3"/>
          <p:cNvGraphicFramePr>
            <a:graphicFrameLocks/>
          </p:cNvGraphicFramePr>
          <p:nvPr>
            <p:extLst>
              <p:ext uri="{D42A27DB-BD31-4B8C-83A1-F6EECF244321}">
                <p14:modId xmlns:p14="http://schemas.microsoft.com/office/powerpoint/2010/main" val="1108308306"/>
              </p:ext>
            </p:extLst>
          </p:nvPr>
        </p:nvGraphicFramePr>
        <p:xfrm>
          <a:off x="490331" y="711200"/>
          <a:ext cx="10707756" cy="5941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9817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646" y="68140"/>
            <a:ext cx="10515600" cy="736845"/>
          </a:xfrm>
        </p:spPr>
        <p:txBody>
          <a:bodyPr/>
          <a:lstStyle/>
          <a:p>
            <a:pPr algn="ctr"/>
            <a:r>
              <a:rPr lang="es-CO" b="1" dirty="0" smtClean="0">
                <a:solidFill>
                  <a:srgbClr val="C00000"/>
                </a:solidFill>
              </a:rPr>
              <a:t>Gastos en Edades de Mas de 22 Años</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5468028"/>
              </p:ext>
            </p:extLst>
          </p:nvPr>
        </p:nvGraphicFramePr>
        <p:xfrm>
          <a:off x="838200" y="804986"/>
          <a:ext cx="10515600" cy="5675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0831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939" y="0"/>
            <a:ext cx="10515600" cy="672123"/>
          </a:xfrm>
        </p:spPr>
        <p:txBody>
          <a:bodyPr>
            <a:normAutofit fontScale="90000"/>
          </a:bodyPr>
          <a:lstStyle/>
          <a:p>
            <a:pPr algn="ctr"/>
            <a:r>
              <a:rPr lang="es-CO" b="1" dirty="0" smtClean="0">
                <a:solidFill>
                  <a:srgbClr val="C00000"/>
                </a:solidFill>
              </a:rPr>
              <a:t>2016-2017 Gastos por Etnia y Edad</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8092874"/>
              </p:ext>
            </p:extLst>
          </p:nvPr>
        </p:nvGraphicFramePr>
        <p:xfrm>
          <a:off x="838200" y="672123"/>
          <a:ext cx="10515600" cy="5688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0858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6167"/>
          </a:xfrm>
        </p:spPr>
        <p:txBody>
          <a:bodyPr>
            <a:normAutofit fontScale="90000"/>
          </a:bodyPr>
          <a:lstStyle/>
          <a:p>
            <a:pPr algn="ctr"/>
            <a:r>
              <a:rPr lang="es-CO" b="1" dirty="0" smtClean="0">
                <a:solidFill>
                  <a:srgbClr val="C00000"/>
                </a:solidFill>
              </a:rPr>
              <a:t>Gastos por Edad</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7517391"/>
              </p:ext>
            </p:extLst>
          </p:nvPr>
        </p:nvGraphicFramePr>
        <p:xfrm>
          <a:off x="838200" y="961292"/>
          <a:ext cx="10515600" cy="5215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5563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23" y="91587"/>
            <a:ext cx="10515600" cy="721213"/>
          </a:xfrm>
        </p:spPr>
        <p:txBody>
          <a:bodyPr/>
          <a:lstStyle/>
          <a:p>
            <a:pPr algn="ctr"/>
            <a:r>
              <a:rPr lang="es-CO" b="1" dirty="0" smtClean="0">
                <a:solidFill>
                  <a:srgbClr val="C00000"/>
                </a:solidFill>
              </a:rPr>
              <a:t>Comparación: Viven En Hogar y Fuera de El</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8441228"/>
              </p:ext>
            </p:extLst>
          </p:nvPr>
        </p:nvGraphicFramePr>
        <p:xfrm>
          <a:off x="453292" y="742462"/>
          <a:ext cx="10900508" cy="5883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1486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704" y="192848"/>
            <a:ext cx="10515600" cy="801066"/>
          </a:xfrm>
          <a:noFill/>
        </p:spPr>
        <p:txBody>
          <a:bodyPr/>
          <a:lstStyle/>
          <a:p>
            <a:pPr algn="ctr"/>
            <a:r>
              <a:rPr lang="es-CO" b="1" dirty="0" smtClean="0">
                <a:solidFill>
                  <a:srgbClr val="C00000"/>
                </a:solidFill>
              </a:rPr>
              <a:t>Gastos de Menores de 3 Años Por Idioma</a:t>
            </a:r>
            <a:endParaRPr lang="es-CO" b="1" dirty="0">
              <a:solidFill>
                <a:srgbClr val="C00000"/>
              </a:solidFill>
            </a:endParaRPr>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63555392"/>
              </p:ext>
            </p:extLst>
          </p:nvPr>
        </p:nvGraphicFramePr>
        <p:xfrm>
          <a:off x="473336" y="993914"/>
          <a:ext cx="11338560" cy="5611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3355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684" y="149972"/>
            <a:ext cx="10515600" cy="613821"/>
          </a:xfrm>
        </p:spPr>
        <p:txBody>
          <a:bodyPr>
            <a:normAutofit fontScale="90000"/>
          </a:bodyPr>
          <a:lstStyle/>
          <a:p>
            <a:pPr algn="ctr"/>
            <a:r>
              <a:rPr lang="es-CO" b="1" dirty="0" smtClean="0">
                <a:solidFill>
                  <a:srgbClr val="C00000"/>
                </a:solidFill>
              </a:rPr>
              <a:t>Gastos de Adultos por Residencia y Etnia</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383735"/>
              </p:ext>
            </p:extLst>
          </p:nvPr>
        </p:nvGraphicFramePr>
        <p:xfrm>
          <a:off x="408791" y="763793"/>
          <a:ext cx="11187953" cy="5690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0384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Autofit/>
          </a:bodyPr>
          <a:lstStyle/>
          <a:p>
            <a:pPr algn="ctr"/>
            <a:r>
              <a:rPr lang="es-MX" sz="6000" b="1" dirty="0">
                <a:solidFill>
                  <a:srgbClr val="C00000"/>
                </a:solidFill>
              </a:rPr>
              <a:t>Compilación de Datos</a:t>
            </a:r>
            <a:endParaRPr lang="en-US" sz="6000" b="1" dirty="0">
              <a:solidFill>
                <a:srgbClr val="C00000"/>
              </a:solidFill>
            </a:endParaRPr>
          </a:p>
        </p:txBody>
      </p:sp>
      <p:sp>
        <p:nvSpPr>
          <p:cNvPr id="3" name="Content Placeholder 2"/>
          <p:cNvSpPr>
            <a:spLocks noGrp="1"/>
          </p:cNvSpPr>
          <p:nvPr>
            <p:ph idx="1"/>
          </p:nvPr>
        </p:nvSpPr>
        <p:spPr>
          <a:xfrm>
            <a:off x="887896" y="1219200"/>
            <a:ext cx="10363200" cy="5105400"/>
          </a:xfrm>
        </p:spPr>
        <p:txBody>
          <a:bodyPr>
            <a:normAutofit fontScale="25000" lnSpcReduction="20000"/>
          </a:bodyPr>
          <a:lstStyle/>
          <a:p>
            <a:pPr>
              <a:buNone/>
            </a:pPr>
            <a:r>
              <a:rPr lang="en-US" sz="8000" dirty="0"/>
              <a:t>	</a:t>
            </a:r>
            <a:endParaRPr lang="en-US" sz="8000" dirty="0" smtClean="0"/>
          </a:p>
          <a:p>
            <a:pPr>
              <a:buNone/>
            </a:pPr>
            <a:r>
              <a:rPr lang="es-CO" sz="8000" dirty="0"/>
              <a:t>	</a:t>
            </a:r>
            <a:r>
              <a:rPr lang="es-CO" sz="8000" b="1" dirty="0"/>
              <a:t>Los Centros Regionales y el Departamento de Servicios del Desarrollo (DDS) trabajan juntos para compilar los datos de una manera uniforme en lo relacionado con la adquisición de servicios, uso y gastos por cada centro regional con respecto a lo siguiente: </a:t>
            </a:r>
          </a:p>
          <a:p>
            <a:pPr lvl="1"/>
            <a:r>
              <a:rPr lang="es-CO" sz="7600" b="1" dirty="0"/>
              <a:t>La edad del cliente en las siguientes categorías:</a:t>
            </a:r>
          </a:p>
          <a:p>
            <a:pPr lvl="2">
              <a:buFont typeface="Courier New" pitchFamily="49" charset="0"/>
              <a:buChar char="o"/>
            </a:pPr>
            <a:r>
              <a:rPr lang="es-CO" sz="7200" b="1" dirty="0"/>
              <a:t>Desde el nacimiento hasta los 2 años incluido.</a:t>
            </a:r>
          </a:p>
          <a:p>
            <a:pPr lvl="2">
              <a:buFont typeface="Courier New" pitchFamily="49" charset="0"/>
              <a:buChar char="o"/>
            </a:pPr>
            <a:r>
              <a:rPr lang="es-CO" sz="7200" b="1" dirty="0"/>
              <a:t>Desde los tres años has los 21, incluido. </a:t>
            </a:r>
          </a:p>
          <a:p>
            <a:pPr lvl="2">
              <a:buFont typeface="Courier New" pitchFamily="49" charset="0"/>
              <a:buChar char="o"/>
            </a:pPr>
            <a:r>
              <a:rPr lang="es-CO" sz="7200" b="1" dirty="0"/>
              <a:t>Más de 22 años de edad.</a:t>
            </a:r>
          </a:p>
          <a:p>
            <a:pPr lvl="1"/>
            <a:r>
              <a:rPr lang="es-CO" sz="7600" b="1" dirty="0"/>
              <a:t>Raza o etnicidad del cliente. </a:t>
            </a:r>
          </a:p>
          <a:p>
            <a:pPr lvl="1"/>
            <a:r>
              <a:rPr lang="es-CO" sz="7600" b="1" dirty="0"/>
              <a:t>Primer idioma.</a:t>
            </a:r>
          </a:p>
          <a:p>
            <a:pPr lvl="1"/>
            <a:r>
              <a:rPr lang="es-CO" sz="7600" b="1" dirty="0"/>
              <a:t>Detalle de la discapacidad si está disponible, o una categoría especificando que la discapacidad es desconocida. </a:t>
            </a:r>
          </a:p>
          <a:p>
            <a:pPr lvl="1"/>
            <a:r>
              <a:rPr lang="es-CO" sz="7600" b="1" dirty="0"/>
              <a:t>Tipo de residencia, sub catalogado por la edad, raza o etnicidad, y el primer idioma. </a:t>
            </a:r>
          </a:p>
          <a:p>
            <a:pPr lvl="1"/>
            <a:r>
              <a:rPr lang="es-CO" sz="7600" b="1" dirty="0"/>
              <a:t>La información reportada también incluirá el número y el porcentaje de individuos, catalogado por la edad, raza o etnicidad, discapacidad, y por el tipo de residencia, los cuales se ha determinado que son elegibles para recibir los servicios del centro regional pero que no están recibiendo fondos monetarios para la adquisición de servicios. </a:t>
            </a:r>
          </a:p>
          <a:p>
            <a:endParaRPr lang="es-MX" sz="5600" b="1" dirty="0"/>
          </a:p>
          <a:p>
            <a:endParaRPr lang="es-MX" sz="5600" dirty="0"/>
          </a:p>
          <a:p>
            <a:endParaRPr lang="en-US" sz="5600" b="1" dirty="0"/>
          </a:p>
          <a:p>
            <a:endParaRPr lang="en-US" sz="5600" dirty="0"/>
          </a:p>
        </p:txBody>
      </p:sp>
    </p:spTree>
    <p:extLst>
      <p:ext uri="{BB962C8B-B14F-4D97-AF65-F5344CB8AC3E}">
        <p14:creationId xmlns:p14="http://schemas.microsoft.com/office/powerpoint/2010/main" val="4151196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69" y="128458"/>
            <a:ext cx="10515600" cy="764428"/>
          </a:xfrm>
        </p:spPr>
        <p:txBody>
          <a:bodyPr/>
          <a:lstStyle/>
          <a:p>
            <a:pPr algn="ctr"/>
            <a:r>
              <a:rPr lang="es-CO" b="1" dirty="0" smtClean="0">
                <a:solidFill>
                  <a:srgbClr val="C00000"/>
                </a:solidFill>
              </a:rPr>
              <a:t>Gastos de Todas las Edades por Idioma</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484231"/>
              </p:ext>
            </p:extLst>
          </p:nvPr>
        </p:nvGraphicFramePr>
        <p:xfrm>
          <a:off x="451821" y="785308"/>
          <a:ext cx="11392348" cy="5658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2751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191" y="0"/>
            <a:ext cx="10515600" cy="1325563"/>
          </a:xfrm>
        </p:spPr>
        <p:txBody>
          <a:bodyPr>
            <a:normAutofit/>
          </a:bodyPr>
          <a:lstStyle/>
          <a:p>
            <a:pPr algn="ctr"/>
            <a:r>
              <a:rPr lang="es-CO" b="1" dirty="0" smtClean="0">
                <a:solidFill>
                  <a:srgbClr val="C00000"/>
                </a:solidFill>
              </a:rPr>
              <a:t>Gastos por Idioma y Arreglo Condiciones de Vivienda</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9675954"/>
              </p:ext>
            </p:extLst>
          </p:nvPr>
        </p:nvGraphicFramePr>
        <p:xfrm>
          <a:off x="397565" y="1325562"/>
          <a:ext cx="11330609" cy="5101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276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84" y="1"/>
            <a:ext cx="10515600" cy="687754"/>
          </a:xfrm>
        </p:spPr>
        <p:txBody>
          <a:bodyPr>
            <a:normAutofit fontScale="90000"/>
          </a:bodyPr>
          <a:lstStyle/>
          <a:p>
            <a:pPr algn="ctr"/>
            <a:r>
              <a:rPr lang="es-CO" b="1" dirty="0" smtClean="0">
                <a:solidFill>
                  <a:srgbClr val="C00000"/>
                </a:solidFill>
              </a:rPr>
              <a:t>Uso</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3448292"/>
              </p:ext>
            </p:extLst>
          </p:nvPr>
        </p:nvGraphicFramePr>
        <p:xfrm>
          <a:off x="500185" y="883138"/>
          <a:ext cx="10853615" cy="5293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83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b="1" dirty="0" smtClean="0">
                <a:solidFill>
                  <a:srgbClr val="C00000"/>
                </a:solidFill>
              </a:rPr>
              <a:t>Por Diagnóstico</a:t>
            </a:r>
            <a:endParaRPr lang="es-CO" b="1" dirty="0">
              <a:solidFill>
                <a:srgbClr val="C00000"/>
              </a:solidFill>
            </a:endParaRPr>
          </a:p>
        </p:txBody>
      </p:sp>
      <p:pic>
        <p:nvPicPr>
          <p:cNvPr id="4"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2761" y="1825625"/>
            <a:ext cx="2486478" cy="4351338"/>
          </a:xfrm>
        </p:spPr>
      </p:pic>
    </p:spTree>
    <p:extLst>
      <p:ext uri="{BB962C8B-B14F-4D97-AF65-F5344CB8AC3E}">
        <p14:creationId xmlns:p14="http://schemas.microsoft.com/office/powerpoint/2010/main" val="3226873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85" y="130664"/>
            <a:ext cx="10515600" cy="689951"/>
          </a:xfrm>
        </p:spPr>
        <p:txBody>
          <a:bodyPr>
            <a:normAutofit fontScale="90000"/>
          </a:bodyPr>
          <a:lstStyle/>
          <a:p>
            <a:pPr algn="ctr"/>
            <a:r>
              <a:rPr lang="es-CO" b="1" dirty="0" smtClean="0">
                <a:solidFill>
                  <a:srgbClr val="C00000"/>
                </a:solidFill>
              </a:rPr>
              <a:t>Gastos por Diagnóstico</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1174933"/>
              </p:ext>
            </p:extLst>
          </p:nvPr>
        </p:nvGraphicFramePr>
        <p:xfrm>
          <a:off x="838200" y="890954"/>
          <a:ext cx="10515600" cy="5456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614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05583"/>
          </a:xfrm>
        </p:spPr>
        <p:txBody>
          <a:bodyPr/>
          <a:lstStyle/>
          <a:p>
            <a:pPr algn="ctr"/>
            <a:r>
              <a:rPr lang="es-CO" b="1" dirty="0" smtClean="0">
                <a:solidFill>
                  <a:srgbClr val="C00000"/>
                </a:solidFill>
              </a:rPr>
              <a:t>Gastos por Diagnóstico Año tras Año</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5095721"/>
              </p:ext>
            </p:extLst>
          </p:nvPr>
        </p:nvGraphicFramePr>
        <p:xfrm>
          <a:off x="375138" y="705583"/>
          <a:ext cx="10978662" cy="5804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000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554162"/>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2148681"/>
            <a:ext cx="4572000" cy="3429000"/>
          </a:xfrm>
          <a:ln>
            <a:solidFill>
              <a:schemeClr val="accent5">
                <a:lumMod val="60000"/>
                <a:lumOff val="40000"/>
              </a:schemeClr>
            </a:solidFill>
          </a:ln>
        </p:spPr>
      </p:pic>
      <p:sp>
        <p:nvSpPr>
          <p:cNvPr id="3" name="TextBox 2"/>
          <p:cNvSpPr txBox="1"/>
          <p:nvPr/>
        </p:nvSpPr>
        <p:spPr>
          <a:xfrm>
            <a:off x="1232452" y="675861"/>
            <a:ext cx="9780105" cy="584775"/>
          </a:xfrm>
          <a:prstGeom prst="rect">
            <a:avLst/>
          </a:prstGeom>
          <a:noFill/>
        </p:spPr>
        <p:txBody>
          <a:bodyPr wrap="square" rtlCol="0">
            <a:spAutoFit/>
          </a:bodyPr>
          <a:lstStyle/>
          <a:p>
            <a:pPr algn="ctr"/>
            <a:r>
              <a:rPr lang="es-CO" sz="3200" b="1" dirty="0" smtClean="0">
                <a:solidFill>
                  <a:srgbClr val="C00000"/>
                </a:solidFill>
              </a:rPr>
              <a:t>Gastos Relacionados con el Seguro</a:t>
            </a:r>
            <a:endParaRPr lang="es-CO" sz="3200" b="1" dirty="0">
              <a:solidFill>
                <a:srgbClr val="C00000"/>
              </a:solidFill>
            </a:endParaRPr>
          </a:p>
        </p:txBody>
      </p:sp>
    </p:spTree>
    <p:extLst>
      <p:ext uri="{BB962C8B-B14F-4D97-AF65-F5344CB8AC3E}">
        <p14:creationId xmlns:p14="http://schemas.microsoft.com/office/powerpoint/2010/main" val="3551496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1552"/>
          </a:xfrm>
        </p:spPr>
        <p:txBody>
          <a:bodyPr>
            <a:normAutofit/>
          </a:bodyPr>
          <a:lstStyle/>
          <a:p>
            <a:r>
              <a:rPr lang="es-CO" b="1" dirty="0" smtClean="0">
                <a:solidFill>
                  <a:srgbClr val="C00000"/>
                </a:solidFill>
              </a:rPr>
              <a:t>Gastos del Seguro por Diagnóstico en el  2017</a:t>
            </a:r>
            <a:endParaRPr lang="es-CO" b="1" dirty="0">
              <a:solidFill>
                <a:srgbClr val="C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6127103"/>
              </p:ext>
            </p:extLst>
          </p:nvPr>
        </p:nvGraphicFramePr>
        <p:xfrm>
          <a:off x="490330" y="1099930"/>
          <a:ext cx="10863470" cy="5314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1212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CO" b="1" dirty="0" smtClean="0">
                <a:solidFill>
                  <a:srgbClr val="C00000"/>
                </a:solidFill>
              </a:rPr>
              <a:t>Gastos Relacionados con el Seguro por Etnia Año tras Año</a:t>
            </a:r>
            <a:endParaRPr lang="es-CO"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8813884"/>
              </p:ext>
            </p:extLst>
          </p:nvPr>
        </p:nvGraphicFramePr>
        <p:xfrm>
          <a:off x="838200" y="1602154"/>
          <a:ext cx="10515600" cy="4574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3835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b="1" dirty="0" smtClean="0">
                <a:solidFill>
                  <a:srgbClr val="C00000"/>
                </a:solidFill>
              </a:rPr>
              <a:t>Personas sin Compra de Servicios</a:t>
            </a:r>
            <a:endParaRPr lang="es-CO" b="1" dirty="0">
              <a:solidFill>
                <a:srgbClr val="C00000"/>
              </a:solidFill>
            </a:endParaRPr>
          </a:p>
        </p:txBody>
      </p:sp>
      <p:sp>
        <p:nvSpPr>
          <p:cNvPr id="3" name="Content Placeholder 2"/>
          <p:cNvSpPr>
            <a:spLocks noGrp="1"/>
          </p:cNvSpPr>
          <p:nvPr>
            <p:ph idx="1"/>
          </p:nvPr>
        </p:nvSpPr>
        <p:spPr/>
        <p:txBody>
          <a:bodyPr/>
          <a:lstStyle/>
          <a:p>
            <a:r>
              <a:rPr lang="es-CO" dirty="0"/>
              <a:t>Estas personas reciben servicios de administración de casos del RCEB pero durante el año fiscal  </a:t>
            </a:r>
            <a:r>
              <a:rPr lang="es-CO" dirty="0" smtClean="0"/>
              <a:t>2016/2017, </a:t>
            </a:r>
            <a:r>
              <a:rPr lang="es-CO" dirty="0"/>
              <a:t>no hubo autorización para compra de servicios.</a:t>
            </a:r>
          </a:p>
        </p:txBody>
      </p:sp>
    </p:spTree>
    <p:extLst>
      <p:ext uri="{BB962C8B-B14F-4D97-AF65-F5344CB8AC3E}">
        <p14:creationId xmlns:p14="http://schemas.microsoft.com/office/powerpoint/2010/main" val="622213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b="1" dirty="0">
                <a:solidFill>
                  <a:srgbClr val="C00000"/>
                </a:solidFill>
              </a:rPr>
              <a:t>Metas para esta Presentación</a:t>
            </a:r>
            <a:endParaRPr lang="en-US" dirty="0">
              <a:solidFill>
                <a:srgbClr val="C00000"/>
              </a:solidFill>
            </a:endParaRPr>
          </a:p>
        </p:txBody>
      </p:sp>
      <p:sp>
        <p:nvSpPr>
          <p:cNvPr id="4" name="Rectangle 3"/>
          <p:cNvSpPr/>
          <p:nvPr/>
        </p:nvSpPr>
        <p:spPr>
          <a:xfrm>
            <a:off x="1049867" y="2136339"/>
            <a:ext cx="10303933" cy="3539430"/>
          </a:xfrm>
          <a:prstGeom prst="rect">
            <a:avLst/>
          </a:prstGeom>
        </p:spPr>
        <p:txBody>
          <a:bodyPr wrap="square">
            <a:spAutoFit/>
          </a:bodyPr>
          <a:lstStyle/>
          <a:p>
            <a:pPr marL="285750" indent="-285750">
              <a:buFont typeface="Arial" panose="020B0604020202020204" pitchFamily="34" charset="0"/>
              <a:buChar char="•"/>
            </a:pPr>
            <a:r>
              <a:rPr lang="es-MX" sz="2800" b="1" dirty="0"/>
              <a:t>Ver las tendencias actuales y los cambios para entender y responder satisfactoriamente a las necesidades existentes así como a las que surjan. </a:t>
            </a:r>
          </a:p>
          <a:p>
            <a:pPr marL="285750" indent="-285750">
              <a:buFont typeface="Arial" panose="020B0604020202020204" pitchFamily="34" charset="0"/>
              <a:buChar char="•"/>
            </a:pPr>
            <a:r>
              <a:rPr lang="es-MX" sz="2800" b="1" dirty="0"/>
              <a:t>Compartir la información y tener una discusión con nuestra comunidad acerca de cómo promover equidad y reducir cualquier desigualdad.</a:t>
            </a:r>
          </a:p>
          <a:p>
            <a:pPr marL="285750" indent="-285750">
              <a:buFont typeface="Arial" panose="020B0604020202020204" pitchFamily="34" charset="0"/>
              <a:buChar char="•"/>
            </a:pPr>
            <a:r>
              <a:rPr lang="es-MX" sz="2800" b="1" dirty="0"/>
              <a:t>Pedir ideas sobre cómo responder adecuadamente a la diversidad de etnicidades y lenguajes de nuestros clientes y familias.</a:t>
            </a:r>
          </a:p>
        </p:txBody>
      </p:sp>
    </p:spTree>
    <p:extLst>
      <p:ext uri="{BB962C8B-B14F-4D97-AF65-F5344CB8AC3E}">
        <p14:creationId xmlns:p14="http://schemas.microsoft.com/office/powerpoint/2010/main" val="2840809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b="1" dirty="0" smtClean="0">
                <a:solidFill>
                  <a:srgbClr val="C00000"/>
                </a:solidFill>
              </a:rPr>
              <a:t>No Compra de Servicios Por Etnia</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4636779"/>
              </p:ext>
            </p:extLst>
          </p:nvPr>
        </p:nvGraphicFramePr>
        <p:xfrm>
          <a:off x="609600" y="1305170"/>
          <a:ext cx="10972800" cy="4820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708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b="1" dirty="0" smtClean="0">
                <a:solidFill>
                  <a:srgbClr val="C00000"/>
                </a:solidFill>
              </a:rPr>
              <a:t>No compra de Servicios por Etnia Año tras Año</a:t>
            </a:r>
            <a:endParaRPr lang="es-CO"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4986083"/>
              </p:ext>
            </p:extLst>
          </p:nvPr>
        </p:nvGraphicFramePr>
        <p:xfrm>
          <a:off x="609600" y="1266092"/>
          <a:ext cx="10972800" cy="4860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0965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b="1" dirty="0" smtClean="0">
                <a:solidFill>
                  <a:srgbClr val="C00000"/>
                </a:solidFill>
              </a:rPr>
              <a:t>No Compra de Servicios por Idioma</a:t>
            </a:r>
            <a:endParaRPr lang="es-CO"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1881362"/>
              </p:ext>
            </p:extLst>
          </p:nvPr>
        </p:nvGraphicFramePr>
        <p:xfrm>
          <a:off x="838200" y="1344246"/>
          <a:ext cx="10515600" cy="48327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9731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689492" cy="1325563"/>
          </a:xfrm>
        </p:spPr>
        <p:txBody>
          <a:bodyPr/>
          <a:lstStyle/>
          <a:p>
            <a:pPr algn="ctr"/>
            <a:r>
              <a:rPr lang="es-CO" b="1" dirty="0" smtClean="0">
                <a:solidFill>
                  <a:srgbClr val="C00000"/>
                </a:solidFill>
              </a:rPr>
              <a:t>No Compra de Servicios por Etnia Año tras Año</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4401700"/>
              </p:ext>
            </p:extLst>
          </p:nvPr>
        </p:nvGraphicFramePr>
        <p:xfrm>
          <a:off x="838200" y="1398954"/>
          <a:ext cx="10515600" cy="47780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0444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98769"/>
          </a:xfrm>
        </p:spPr>
        <p:txBody>
          <a:bodyPr/>
          <a:lstStyle/>
          <a:p>
            <a:pPr algn="ctr"/>
            <a:r>
              <a:rPr lang="es-CO" b="1" dirty="0" smtClean="0">
                <a:solidFill>
                  <a:srgbClr val="C00000"/>
                </a:solidFill>
              </a:rPr>
              <a:t>No Compra de Servicios por Diagnóstico</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4211163"/>
              </p:ext>
            </p:extLst>
          </p:nvPr>
        </p:nvGraphicFramePr>
        <p:xfrm>
          <a:off x="838200" y="898770"/>
          <a:ext cx="10515600" cy="5541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90956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b="1" dirty="0" smtClean="0">
                <a:solidFill>
                  <a:srgbClr val="C00000"/>
                </a:solidFill>
              </a:rPr>
              <a:t>2016/17 Gastos por Diagnóstico</a:t>
            </a:r>
            <a:endParaRPr lang="es-CO"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0286191"/>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0085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s-MX" b="1" dirty="0">
                <a:solidFill>
                  <a:srgbClr val="C00000"/>
                </a:solidFill>
              </a:rPr>
              <a:t>Resumen</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s-MX" b="1" dirty="0"/>
              <a:t>La información refleja los resultados de las autorizaciones hechas en las juntas de IPP/IFSP. No muestra qué otros recursos fueron usados, incluyendo educación, empleo, seguro y </a:t>
            </a:r>
            <a:r>
              <a:rPr lang="es-MX" b="1" dirty="0" err="1"/>
              <a:t>Medi</a:t>
            </a:r>
            <a:r>
              <a:rPr lang="es-MX" b="1" dirty="0"/>
              <a:t>-Cal.</a:t>
            </a:r>
          </a:p>
          <a:p>
            <a:r>
              <a:rPr lang="es-MX" b="1" dirty="0"/>
              <a:t>Los datos no muestran necesidades no satisfechas.</a:t>
            </a:r>
          </a:p>
          <a:p>
            <a:r>
              <a:rPr lang="es-MX" b="1" dirty="0"/>
              <a:t>Sabemos que hay recursos limitados en ciertas áreas geográficas así como recursos limitados con ciertas capacidades lingüísticas y culturales.</a:t>
            </a:r>
          </a:p>
          <a:p>
            <a:r>
              <a:rPr lang="es-MX" b="1" dirty="0"/>
              <a:t>Surgen más preguntas de estos datos que necesitan más investigación.</a:t>
            </a:r>
          </a:p>
          <a:p>
            <a:endParaRPr lang="en-US" dirty="0"/>
          </a:p>
        </p:txBody>
      </p:sp>
    </p:spTree>
    <p:extLst>
      <p:ext uri="{BB962C8B-B14F-4D97-AF65-F5344CB8AC3E}">
        <p14:creationId xmlns:p14="http://schemas.microsoft.com/office/powerpoint/2010/main" val="2464918252"/>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b="1" dirty="0">
                <a:solidFill>
                  <a:srgbClr val="C00000"/>
                </a:solidFill>
              </a:rPr>
              <a:t>Resumen</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s-MX" b="1" dirty="0"/>
              <a:t>El mayor impacto en gastos esta relacionado con la edad y los arreglos de vivienda.</a:t>
            </a:r>
          </a:p>
          <a:p>
            <a:r>
              <a:rPr lang="es-MX" b="1" dirty="0"/>
              <a:t>De acuerdo con información del censo nuestra población en los condados de Alameda y Contra Costa es de alguna manera diferente étnicamente, sin embargo, necesitamos explorar por qué y ver los datos específicos de edades en nuestros condados. ¿A quiénes no cubrimos y por qué?</a:t>
            </a:r>
          </a:p>
          <a:p>
            <a:r>
              <a:rPr lang="es-MX" b="1" dirty="0"/>
              <a:t>La diversidad étnica de nuestros clientes más jóvenes es mayor que la de los clientes mayores.</a:t>
            </a:r>
          </a:p>
        </p:txBody>
      </p:sp>
    </p:spTree>
    <p:extLst>
      <p:ext uri="{BB962C8B-B14F-4D97-AF65-F5344CB8AC3E}">
        <p14:creationId xmlns:p14="http://schemas.microsoft.com/office/powerpoint/2010/main" val="3400041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O" b="1" dirty="0" smtClean="0">
                <a:solidFill>
                  <a:srgbClr val="C00000"/>
                </a:solidFill>
              </a:rPr>
              <a:t>Resumen</a:t>
            </a:r>
            <a:endParaRPr lang="es-CO" b="1" dirty="0">
              <a:solidFill>
                <a:srgbClr val="C00000"/>
              </a:solidFill>
            </a:endParaRPr>
          </a:p>
        </p:txBody>
      </p:sp>
      <p:sp>
        <p:nvSpPr>
          <p:cNvPr id="3" name="Content Placeholder 2"/>
          <p:cNvSpPr>
            <a:spLocks noGrp="1"/>
          </p:cNvSpPr>
          <p:nvPr>
            <p:ph idx="1"/>
          </p:nvPr>
        </p:nvSpPr>
        <p:spPr/>
        <p:txBody>
          <a:bodyPr/>
          <a:lstStyle/>
          <a:p>
            <a:pPr>
              <a:buNone/>
            </a:pPr>
            <a:r>
              <a:rPr lang="en-US" dirty="0"/>
              <a:t> </a:t>
            </a:r>
            <a:r>
              <a:rPr lang="en-US" b="1" dirty="0"/>
              <a:t>	</a:t>
            </a:r>
            <a:r>
              <a:rPr lang="es-MX" b="1" dirty="0"/>
              <a:t>Nuestros datos no proveen información sobre el estatus socioeconómico o educacional de la familia.</a:t>
            </a:r>
          </a:p>
          <a:p>
            <a:pPr>
              <a:buNone/>
            </a:pPr>
            <a:endParaRPr lang="es-MX" b="1" dirty="0"/>
          </a:p>
          <a:p>
            <a:pPr>
              <a:buNone/>
            </a:pPr>
            <a:r>
              <a:rPr lang="es-MX" b="1" dirty="0"/>
              <a:t>	Pobreza, padres de familia con múltiples trabajos y mudanzas frecuentes pueden impactar el acceso a servicios.</a:t>
            </a:r>
          </a:p>
          <a:p>
            <a:pPr>
              <a:buNone/>
            </a:pPr>
            <a:r>
              <a:rPr lang="en-US" dirty="0" smtClean="0"/>
              <a:t>	</a:t>
            </a:r>
            <a:endParaRPr lang="en-US" dirty="0"/>
          </a:p>
        </p:txBody>
      </p:sp>
    </p:spTree>
    <p:extLst>
      <p:ext uri="{BB962C8B-B14F-4D97-AF65-F5344CB8AC3E}">
        <p14:creationId xmlns:p14="http://schemas.microsoft.com/office/powerpoint/2010/main" val="2139385030"/>
      </p:ext>
    </p:extLst>
  </p:cSld>
  <p:clrMapOvr>
    <a:masterClrMapping/>
  </p:clrMapOvr>
  <p:transition>
    <p:cut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b="1" dirty="0">
                <a:solidFill>
                  <a:srgbClr val="C00000"/>
                </a:solidFill>
              </a:rPr>
              <a:t>Los </a:t>
            </a:r>
            <a:r>
              <a:rPr lang="es-MX" b="1" dirty="0">
                <a:solidFill>
                  <a:srgbClr val="C00000"/>
                </a:solidFill>
              </a:rPr>
              <a:t>E</a:t>
            </a:r>
            <a:r>
              <a:rPr lang="es-MX" b="1" dirty="0" smtClean="0">
                <a:solidFill>
                  <a:srgbClr val="C00000"/>
                </a:solidFill>
              </a:rPr>
              <a:t>sfuerzos En </a:t>
            </a:r>
            <a:r>
              <a:rPr lang="es-MX" b="1" dirty="0">
                <a:solidFill>
                  <a:srgbClr val="C00000"/>
                </a:solidFill>
              </a:rPr>
              <a:t>C</a:t>
            </a:r>
            <a:r>
              <a:rPr lang="es-MX" b="1" dirty="0" smtClean="0">
                <a:solidFill>
                  <a:srgbClr val="C00000"/>
                </a:solidFill>
              </a:rPr>
              <a:t>urso</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s-CO" b="1" dirty="0"/>
              <a:t>El uso de </a:t>
            </a:r>
            <a:r>
              <a:rPr lang="es-CO" b="1" dirty="0" smtClean="0"/>
              <a:t>una agencia delegada </a:t>
            </a:r>
            <a:r>
              <a:rPr lang="es-CO" b="1" dirty="0"/>
              <a:t>para asegurar la disponibilidad de coordinadores de servicios que son bilingües para apoyar a individuos/familias que son monolingües en </a:t>
            </a:r>
            <a:r>
              <a:rPr lang="es-CO" b="1" dirty="0" smtClean="0"/>
              <a:t>español</a:t>
            </a:r>
            <a:r>
              <a:rPr lang="es-CO" b="1" dirty="0"/>
              <a:t>.</a:t>
            </a:r>
          </a:p>
          <a:p>
            <a:r>
              <a:rPr lang="es-CO" b="1" dirty="0"/>
              <a:t>El RCEB emplea personal bilingüe/trilingüe en Español, Farsi, Cantones, Mandarín, Coreano, </a:t>
            </a:r>
            <a:r>
              <a:rPr lang="es-CO" b="1" dirty="0" smtClean="0"/>
              <a:t>Vietnamita, </a:t>
            </a:r>
            <a:r>
              <a:rPr lang="es-CO" b="1" dirty="0"/>
              <a:t>Camboyano, </a:t>
            </a:r>
            <a:r>
              <a:rPr lang="es-CO" b="1" dirty="0" err="1">
                <a:solidFill>
                  <a:srgbClr val="FF0000"/>
                </a:solidFill>
              </a:rPr>
              <a:t>Mien</a:t>
            </a:r>
            <a:r>
              <a:rPr lang="es-CO" b="1" dirty="0"/>
              <a:t>, </a:t>
            </a:r>
            <a:r>
              <a:rPr lang="es-CO" b="1" dirty="0" err="1" smtClean="0"/>
              <a:t>Tagalog</a:t>
            </a:r>
            <a:r>
              <a:rPr lang="es-CO" b="1" dirty="0" smtClean="0"/>
              <a:t> </a:t>
            </a:r>
            <a:r>
              <a:rPr lang="es-CO" b="1" dirty="0"/>
              <a:t>y Lenguaje de signos americano.</a:t>
            </a:r>
          </a:p>
          <a:p>
            <a:r>
              <a:rPr lang="es-CO" b="1" dirty="0"/>
              <a:t>Apoyo a eventos multiculturales y bilingües en la comunidad para el apoyo y educación a las familias.</a:t>
            </a:r>
          </a:p>
          <a:p>
            <a:r>
              <a:rPr lang="es-CO" b="1" dirty="0"/>
              <a:t>El Contrato de  Desempeño del RCEB históricamente  ha contenido  objetivos de políticas locales opcionales para apoyar conferencias que apoyan a las familias y al mismo tiempo apoyar nuestra comunidad culturalmente diversa.</a:t>
            </a:r>
          </a:p>
          <a:p>
            <a:endParaRPr lang="en-US" dirty="0" smtClean="0"/>
          </a:p>
          <a:p>
            <a:endParaRPr lang="en-US" dirty="0"/>
          </a:p>
        </p:txBody>
      </p:sp>
    </p:spTree>
    <p:extLst>
      <p:ext uri="{BB962C8B-B14F-4D97-AF65-F5344CB8AC3E}">
        <p14:creationId xmlns:p14="http://schemas.microsoft.com/office/powerpoint/2010/main" val="298710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6600" b="1" dirty="0">
                <a:solidFill>
                  <a:srgbClr val="C00000"/>
                </a:solidFill>
              </a:rPr>
              <a:t>Publicación de Datos</a:t>
            </a:r>
            <a:endParaRPr lang="en-US" sz="6600" b="1" dirty="0">
              <a:solidFill>
                <a:srgbClr val="C00000"/>
              </a:solidFill>
            </a:endParaRPr>
          </a:p>
        </p:txBody>
      </p:sp>
      <p:sp>
        <p:nvSpPr>
          <p:cNvPr id="3" name="Content Placeholder 2"/>
          <p:cNvSpPr>
            <a:spLocks noGrp="1"/>
          </p:cNvSpPr>
          <p:nvPr>
            <p:ph idx="1"/>
          </p:nvPr>
        </p:nvSpPr>
        <p:spPr/>
        <p:txBody>
          <a:bodyPr>
            <a:normAutofit/>
          </a:bodyPr>
          <a:lstStyle/>
          <a:p>
            <a:r>
              <a:rPr lang="es-MX" sz="2800" b="1" dirty="0"/>
              <a:t>Cada Centro Regional publicará anualmente su información a más tardar el 31 de diciembre. Cada Centro Regional mantendrá los datos del año anterior disponibles en su página Web. </a:t>
            </a:r>
          </a:p>
          <a:p>
            <a:r>
              <a:rPr lang="es-MX" sz="2800" b="1" dirty="0"/>
              <a:t>El Departamento de Servicios del Desarrollo (DDS) publicará anualmente su información a más tardar  el 31 de diciembre. El departamento mantendrá los datos disponibles del año anterior en su página Web. El Departamento también publicará el anuncio de cualquier junta de partes interesadas del centro regional en su pagina Web.</a:t>
            </a:r>
          </a:p>
        </p:txBody>
      </p:sp>
    </p:spTree>
    <p:extLst>
      <p:ext uri="{BB962C8B-B14F-4D97-AF65-F5344CB8AC3E}">
        <p14:creationId xmlns:p14="http://schemas.microsoft.com/office/powerpoint/2010/main" val="42571819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MX" b="1" dirty="0">
                <a:solidFill>
                  <a:srgbClr val="C00000"/>
                </a:solidFill>
              </a:rPr>
              <a:t>Medidas </a:t>
            </a:r>
            <a:r>
              <a:rPr lang="es-MX" b="1" dirty="0" smtClean="0">
                <a:solidFill>
                  <a:srgbClr val="C00000"/>
                </a:solidFill>
              </a:rPr>
              <a:t>Adoptadas</a:t>
            </a:r>
            <a:endParaRPr lang="en-US"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s-MX" sz="4000" b="1" dirty="0"/>
              <a:t>Comité de Diversidad y Equidad establecido por la Mesa Directiva</a:t>
            </a:r>
          </a:p>
          <a:p>
            <a:pPr lvl="5"/>
            <a:r>
              <a:rPr lang="es-MX" sz="2800" b="1" dirty="0">
                <a:latin typeface="Times New Roman" pitchFamily="18" charset="0"/>
                <a:cs typeface="Times New Roman" pitchFamily="18" charset="0"/>
              </a:rPr>
              <a:t>Se reúne mensualmente</a:t>
            </a:r>
          </a:p>
          <a:p>
            <a:pPr lvl="5"/>
            <a:r>
              <a:rPr lang="es-MX" sz="2800" b="1" dirty="0">
                <a:latin typeface="Times New Roman" pitchFamily="18" charset="0"/>
                <a:cs typeface="Times New Roman" pitchFamily="18" charset="0"/>
              </a:rPr>
              <a:t>Existen Subcomités</a:t>
            </a:r>
          </a:p>
          <a:p>
            <a:pPr lvl="6"/>
            <a:r>
              <a:rPr lang="es-MX" sz="2800" b="1" dirty="0">
                <a:latin typeface="Times New Roman" pitchFamily="18" charset="0"/>
                <a:cs typeface="Times New Roman" pitchFamily="18" charset="0"/>
              </a:rPr>
              <a:t>Diseño de página Web</a:t>
            </a:r>
          </a:p>
          <a:p>
            <a:pPr lvl="6"/>
            <a:r>
              <a:rPr lang="es-MX" sz="2800" b="1" dirty="0">
                <a:latin typeface="Times New Roman" pitchFamily="18" charset="0"/>
                <a:cs typeface="Times New Roman" pitchFamily="18" charset="0"/>
              </a:rPr>
              <a:t>Grupos de apoyo</a:t>
            </a:r>
          </a:p>
          <a:p>
            <a:pPr lvl="6"/>
            <a:r>
              <a:rPr lang="es-MX" sz="2800" b="1" dirty="0">
                <a:latin typeface="Times New Roman" pitchFamily="18" charset="0"/>
                <a:cs typeface="Times New Roman" pitchFamily="18" charset="0"/>
              </a:rPr>
              <a:t>Las necesidades de entrenamiento</a:t>
            </a:r>
          </a:p>
          <a:p>
            <a:pPr lvl="5">
              <a:buNone/>
            </a:pPr>
            <a:r>
              <a:rPr lang="en-US" sz="4800" dirty="0">
                <a:latin typeface="Times New Roman" pitchFamily="18" charset="0"/>
                <a:cs typeface="Times New Roman" pitchFamily="18" charset="0"/>
              </a:rPr>
              <a:t>	</a:t>
            </a:r>
          </a:p>
          <a:p>
            <a:pPr lvl="5">
              <a:buNone/>
            </a:pPr>
            <a:r>
              <a:rPr lang="en-US" dirty="0" smtClean="0"/>
              <a:t>	</a:t>
            </a:r>
          </a:p>
        </p:txBody>
      </p:sp>
    </p:spTree>
    <p:extLst>
      <p:ext uri="{BB962C8B-B14F-4D97-AF65-F5344CB8AC3E}">
        <p14:creationId xmlns:p14="http://schemas.microsoft.com/office/powerpoint/2010/main" val="3493743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b="1" dirty="0" smtClean="0">
                <a:solidFill>
                  <a:srgbClr val="C00000"/>
                </a:solidFill>
              </a:rPr>
              <a:t>Fondos de ABX2-1</a:t>
            </a:r>
            <a:endParaRPr lang="es-CO" b="1" dirty="0">
              <a:solidFill>
                <a:srgbClr val="C00000"/>
              </a:solidFill>
            </a:endParaRPr>
          </a:p>
        </p:txBody>
      </p:sp>
      <p:sp>
        <p:nvSpPr>
          <p:cNvPr id="3" name="Content Placeholder 2"/>
          <p:cNvSpPr>
            <a:spLocks noGrp="1"/>
          </p:cNvSpPr>
          <p:nvPr>
            <p:ph idx="1"/>
          </p:nvPr>
        </p:nvSpPr>
        <p:spPr/>
        <p:txBody>
          <a:bodyPr>
            <a:normAutofit/>
          </a:bodyPr>
          <a:lstStyle/>
          <a:p>
            <a:r>
              <a:rPr lang="es-MX" b="1" dirty="0" smtClean="0"/>
              <a:t>DDS ha aprobado fondos para apoyar eventos comunitarios</a:t>
            </a:r>
            <a:endParaRPr lang="es-MX" b="1" dirty="0"/>
          </a:p>
          <a:p>
            <a:r>
              <a:rPr lang="es-MX" b="1" dirty="0"/>
              <a:t>Financiamiento recibido para </a:t>
            </a:r>
            <a:r>
              <a:rPr lang="es-MX" b="1" dirty="0" smtClean="0"/>
              <a:t> </a:t>
            </a:r>
            <a:r>
              <a:rPr lang="es-MX" b="1" dirty="0"/>
              <a:t>Proyectos para responder a los problemas identificados.</a:t>
            </a:r>
          </a:p>
          <a:p>
            <a:r>
              <a:rPr lang="es-MX" b="1" dirty="0" smtClean="0"/>
              <a:t>Nuevos Proyectos en curso sobre</a:t>
            </a:r>
            <a:endParaRPr lang="es-MX" b="1" dirty="0"/>
          </a:p>
          <a:p>
            <a:pPr lvl="2">
              <a:buNone/>
            </a:pPr>
            <a:r>
              <a:rPr lang="es-MX" sz="2800" b="1" dirty="0">
                <a:cs typeface="Times New Roman" pitchFamily="18" charset="0"/>
              </a:rPr>
              <a:t>Servicios diurnos para Adultos</a:t>
            </a:r>
          </a:p>
          <a:p>
            <a:pPr lvl="2">
              <a:buNone/>
            </a:pPr>
            <a:r>
              <a:rPr lang="es-MX" sz="2800" b="1" dirty="0"/>
              <a:t>Navegación familiar</a:t>
            </a:r>
          </a:p>
        </p:txBody>
      </p:sp>
    </p:spTree>
    <p:extLst>
      <p:ext uri="{BB962C8B-B14F-4D97-AF65-F5344CB8AC3E}">
        <p14:creationId xmlns:p14="http://schemas.microsoft.com/office/powerpoint/2010/main" val="194117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t>
            </a:r>
            <a:r>
              <a:rPr lang="es-MX" b="1" dirty="0">
                <a:solidFill>
                  <a:srgbClr val="C00000"/>
                </a:solidFill>
              </a:rPr>
              <a:t>Qué </a:t>
            </a:r>
            <a:r>
              <a:rPr lang="es-MX" b="1" dirty="0" smtClean="0">
                <a:solidFill>
                  <a:srgbClr val="C00000"/>
                </a:solidFill>
              </a:rPr>
              <a:t>Opina</a:t>
            </a:r>
            <a:r>
              <a:rPr lang="en-US" b="1" dirty="0" smtClean="0">
                <a:solidFill>
                  <a:srgbClr val="C00000"/>
                </a:solidFill>
              </a:rPr>
              <a:t>?</a:t>
            </a:r>
            <a:endParaRPr lang="en-US" dirty="0">
              <a:solidFill>
                <a:srgbClr val="C00000"/>
              </a:solidFill>
            </a:endParaRPr>
          </a:p>
        </p:txBody>
      </p:sp>
      <p:sp>
        <p:nvSpPr>
          <p:cNvPr id="3" name="Content Placeholder 2"/>
          <p:cNvSpPr>
            <a:spLocks noGrp="1"/>
          </p:cNvSpPr>
          <p:nvPr>
            <p:ph idx="1"/>
          </p:nvPr>
        </p:nvSpPr>
        <p:spPr/>
        <p:txBody>
          <a:bodyPr>
            <a:normAutofit/>
          </a:bodyPr>
          <a:lstStyle/>
          <a:p>
            <a:endParaRPr lang="en-US" dirty="0" smtClean="0"/>
          </a:p>
          <a:p>
            <a:r>
              <a:rPr lang="es-MX" dirty="0"/>
              <a:t>¿</a:t>
            </a:r>
            <a:r>
              <a:rPr lang="es-MX" b="1" dirty="0"/>
              <a:t>Cuáles servicios del centro regional necesita/desea que no están disponibles para usted o el miembro de su familia?</a:t>
            </a:r>
          </a:p>
          <a:p>
            <a:pPr>
              <a:buNone/>
            </a:pPr>
            <a:endParaRPr lang="es-MX" b="1" dirty="0"/>
          </a:p>
          <a:p>
            <a:r>
              <a:rPr lang="es-MX" b="1" dirty="0"/>
              <a:t>¿Qué cosa haría una diferencia?</a:t>
            </a:r>
          </a:p>
          <a:p>
            <a:endParaRPr lang="es-MX" b="1" dirty="0"/>
          </a:p>
          <a:p>
            <a:r>
              <a:rPr lang="es-MX" b="1" dirty="0"/>
              <a:t>¿Cuáles son sus necesidades no satisfechas?</a:t>
            </a:r>
          </a:p>
          <a:p>
            <a:pPr>
              <a:buNone/>
            </a:pPr>
            <a:endParaRPr lang="en-US" dirty="0"/>
          </a:p>
        </p:txBody>
      </p:sp>
    </p:spTree>
    <p:extLst>
      <p:ext uri="{BB962C8B-B14F-4D97-AF65-F5344CB8AC3E}">
        <p14:creationId xmlns:p14="http://schemas.microsoft.com/office/powerpoint/2010/main" val="2893872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6600" b="1" dirty="0">
                <a:solidFill>
                  <a:srgbClr val="C00000"/>
                </a:solidFill>
              </a:rPr>
              <a:t>Juntas Públicas</a:t>
            </a:r>
            <a:endParaRPr lang="en-US" sz="6600" b="1" dirty="0">
              <a:solidFill>
                <a:srgbClr val="C00000"/>
              </a:solidFill>
            </a:endParaRPr>
          </a:p>
        </p:txBody>
      </p:sp>
      <p:sp>
        <p:nvSpPr>
          <p:cNvPr id="3" name="Content Placeholder 2"/>
          <p:cNvSpPr>
            <a:spLocks noGrp="1"/>
          </p:cNvSpPr>
          <p:nvPr>
            <p:ph idx="1"/>
          </p:nvPr>
        </p:nvSpPr>
        <p:spPr>
          <a:xfrm>
            <a:off x="609600" y="1202267"/>
            <a:ext cx="10803467" cy="5122333"/>
          </a:xfrm>
        </p:spPr>
        <p:txBody>
          <a:bodyPr>
            <a:noAutofit/>
          </a:bodyPr>
          <a:lstStyle/>
          <a:p>
            <a:r>
              <a:rPr lang="es-MX" sz="1800" b="1" dirty="0"/>
              <a:t>Cada Centro Regional se reunirá con las partes interesadas en una o más juntas públicas para hablar sobre los datos en los siguientes tres meses desde su compilación. Cada Centro Regional considerará las necesidades de lenguaje de la comunidad y  programará juntas en horas y lugares diseñados para obtener una buena asistencia del público y comunidades marginadas. </a:t>
            </a:r>
          </a:p>
          <a:p>
            <a:endParaRPr lang="es-MX" sz="1800" b="1" dirty="0"/>
          </a:p>
          <a:p>
            <a:r>
              <a:rPr lang="es-MX" sz="1800" b="1" dirty="0"/>
              <a:t>Una discusión de los datos y toda la información asociada  será conducida de una manera cultural y lingüísticamente apropiadas para la comunidad, incluyendo proveer servicios alternos de comunicación. </a:t>
            </a:r>
          </a:p>
          <a:p>
            <a:endParaRPr lang="es-MX" sz="1800" b="1" dirty="0"/>
          </a:p>
          <a:p>
            <a:r>
              <a:rPr lang="es-MX" sz="1800" b="1" dirty="0"/>
              <a:t>Los Centros Regionales comunicarán la programación de esas juntas públicas 30 días antes de la junta. Un aviso de estas juntas también se publicará en la página Web del Centro Regional 30 días antes de la junta y será enviada oportunamente a los individuos interesados y a los grupos representando las comunidades marginadas</a:t>
            </a:r>
          </a:p>
        </p:txBody>
      </p:sp>
    </p:spTree>
    <p:extLst>
      <p:ext uri="{BB962C8B-B14F-4D97-AF65-F5344CB8AC3E}">
        <p14:creationId xmlns:p14="http://schemas.microsoft.com/office/powerpoint/2010/main" val="251470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MX" sz="7200" b="1" dirty="0">
                <a:solidFill>
                  <a:srgbClr val="C00000"/>
                </a:solidFill>
              </a:rPr>
              <a:t>Reportes</a:t>
            </a:r>
          </a:p>
        </p:txBody>
      </p:sp>
      <p:sp>
        <p:nvSpPr>
          <p:cNvPr id="3" name="Content Placeholder 2"/>
          <p:cNvSpPr>
            <a:spLocks noGrp="1"/>
          </p:cNvSpPr>
          <p:nvPr>
            <p:ph idx="1"/>
          </p:nvPr>
        </p:nvSpPr>
        <p:spPr>
          <a:xfrm>
            <a:off x="570523" y="1524000"/>
            <a:ext cx="10621108" cy="4800600"/>
          </a:xfrm>
        </p:spPr>
        <p:txBody>
          <a:bodyPr>
            <a:normAutofit fontScale="92500" lnSpcReduction="10000"/>
          </a:bodyPr>
          <a:lstStyle/>
          <a:p>
            <a:r>
              <a:rPr lang="es-MX" b="1" dirty="0" smtClean="0"/>
              <a:t>El Centro Regional deberá reportar anualmente al departamento todo lo relacionado con la implementación de los requerimientos de esta sección.</a:t>
            </a:r>
          </a:p>
          <a:p>
            <a:r>
              <a:rPr lang="es-MX" b="1" dirty="0" smtClean="0"/>
              <a:t>El reporte incluirá:</a:t>
            </a:r>
          </a:p>
          <a:p>
            <a:pPr lvl="1"/>
            <a:r>
              <a:rPr lang="es-MX" b="1" dirty="0" smtClean="0"/>
              <a:t>Las acciones que el Centro Regional tomó para mejorar la asistencia pública y la participación de los interesados en las juntas, incluyendo pero no limitándose a la asistencia y participación de las comunidades  marginadas. </a:t>
            </a:r>
          </a:p>
          <a:p>
            <a:pPr lvl="1"/>
            <a:r>
              <a:rPr lang="es-MX" b="1" dirty="0" smtClean="0"/>
              <a:t>Copias de las notas de las juntas y comentarios de los que asisten. </a:t>
            </a:r>
          </a:p>
          <a:p>
            <a:pPr lvl="1"/>
            <a:r>
              <a:rPr lang="es-MX" b="1" dirty="0" smtClean="0"/>
              <a:t>Si la información descrita en esta sección indica la necesidad de reducir desigualdades en la adquisición de servicios entre los clientes del  área geográfica del Centro Regional.  Si la información no indica esa necesidad, entonces cuales son las recomendaciones del Centro Regional y el plan para promover equidad y reducir desigualdades en la adquisición de servicios. </a:t>
            </a:r>
          </a:p>
          <a:p>
            <a:pPr lvl="1"/>
            <a:r>
              <a:rPr lang="es-MX" b="1" dirty="0" smtClean="0"/>
              <a:t>Cada centro regional y el departamento deberán publicar anualmente los reportes en su página Web a más tardar el 31 de agosto. </a:t>
            </a:r>
          </a:p>
          <a:p>
            <a:endParaRPr lang="es-MX" dirty="0"/>
          </a:p>
        </p:txBody>
      </p:sp>
    </p:spTree>
    <p:extLst>
      <p:ext uri="{BB962C8B-B14F-4D97-AF65-F5344CB8AC3E}">
        <p14:creationId xmlns:p14="http://schemas.microsoft.com/office/powerpoint/2010/main" val="3180821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6000" b="1" dirty="0">
                <a:solidFill>
                  <a:srgbClr val="C00000"/>
                </a:solidFill>
              </a:rPr>
              <a:t>Requerimientos para DDS</a:t>
            </a:r>
            <a:endParaRPr lang="en-US" sz="6000" b="1"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r>
              <a:rPr lang="es-MX" b="1" dirty="0"/>
              <a:t>El departamento consultará  con los interesados, incluyendo clientes y familias, que reflejen la etnicidad y la diversidad del lenguaje de los clientes del centro regional, </a:t>
            </a:r>
            <a:r>
              <a:rPr lang="es-MX" b="1" dirty="0" err="1"/>
              <a:t>asi</a:t>
            </a:r>
            <a:r>
              <a:rPr lang="es-MX" b="1" dirty="0"/>
              <a:t> como de los </a:t>
            </a:r>
            <a:r>
              <a:rPr lang="es-MX" b="1" dirty="0" smtClean="0"/>
              <a:t>que ejercen abogacía en el </a:t>
            </a:r>
            <a:r>
              <a:rPr lang="es-MX" b="1" dirty="0"/>
              <a:t>centro regional, proveedores, la agencia de  protección y abogacía descrita en la sección  4901, y aquellas entidades designadas como Centros Universitarios para la excelencia en la educación de las Discapacidades del Desarrollo, Investigación, y  Servicio de acuerdo con la Sección 15061 del Titulo 42 del Código de Estados Unidos, para lograr los siguientes objetivos: </a:t>
            </a:r>
          </a:p>
          <a:p>
            <a:pPr marL="914400" lvl="1" indent="-514350">
              <a:buFont typeface="+mj-lt"/>
              <a:buAutoNum type="alphaLcParenR"/>
            </a:pPr>
            <a:r>
              <a:rPr lang="es-MX" b="1" dirty="0"/>
              <a:t> Revisar la información compilada de acuerdo con la subdivisión (a). </a:t>
            </a:r>
          </a:p>
          <a:p>
            <a:pPr marL="914400" lvl="1" indent="-514350">
              <a:buFont typeface="+mj-lt"/>
              <a:buAutoNum type="alphaLcParenR"/>
            </a:pPr>
            <a:r>
              <a:rPr lang="es-MX" b="1" dirty="0"/>
              <a:t> Identificar obstáculos al acceso equitativo de los servicios y apoyos entre clientes y desarrollar recomendaciones que ayuden a reducir las desigualdades en los gastos de la adquisición de servicios. </a:t>
            </a:r>
          </a:p>
          <a:p>
            <a:pPr marL="914400" lvl="1" indent="-514350">
              <a:buFont typeface="+mj-lt"/>
              <a:buAutoNum type="alphaLcParenR"/>
            </a:pPr>
            <a:r>
              <a:rPr lang="es-MX" b="1" dirty="0"/>
              <a:t>Motivar el desarrollo y expansión de servicios culturalmente apropiados, </a:t>
            </a:r>
            <a:r>
              <a:rPr lang="es-MX" b="1" dirty="0" err="1"/>
              <a:t>prestacion</a:t>
            </a:r>
            <a:r>
              <a:rPr lang="es-MX" b="1" dirty="0"/>
              <a:t> y coordinación de servicios. </a:t>
            </a:r>
          </a:p>
          <a:p>
            <a:pPr marL="914400" lvl="1" indent="-514350">
              <a:buFont typeface="+mj-lt"/>
              <a:buAutoNum type="alphaLcParenR"/>
            </a:pPr>
            <a:r>
              <a:rPr lang="es-MX" b="1" dirty="0"/>
              <a:t>Identificar las mejores prácticas para reducir la desigualdad y promover la equidad. </a:t>
            </a:r>
          </a:p>
          <a:p>
            <a:pPr marL="914400" lvl="1" indent="-514350">
              <a:buFont typeface="+mj-lt"/>
              <a:buAutoNum type="alphaLcParenR"/>
            </a:pPr>
            <a:r>
              <a:rPr lang="es-MX" b="1" dirty="0"/>
              <a:t>El departamento reportará el estatus de sus esfuerzos para satisfacer los requerimientos del párrafo (1) durante el proceso de audiencias del subcomité  del presupuesto legislativo del  </a:t>
            </a:r>
            <a:r>
              <a:rPr lang="es-MX" b="1" dirty="0" smtClean="0"/>
              <a:t>2017–18 </a:t>
            </a:r>
            <a:endParaRPr lang="es-MX" b="1" dirty="0"/>
          </a:p>
        </p:txBody>
      </p:sp>
    </p:spTree>
    <p:extLst>
      <p:ext uri="{BB962C8B-B14F-4D97-AF65-F5344CB8AC3E}">
        <p14:creationId xmlns:p14="http://schemas.microsoft.com/office/powerpoint/2010/main" val="1957996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solidFill>
                  <a:srgbClr val="C00000"/>
                </a:solidFill>
              </a:rPr>
              <a:t>Gastos de POS (Adquisición de servicios)</a:t>
            </a:r>
            <a:endParaRPr lang="en-US" b="1" dirty="0">
              <a:solidFill>
                <a:srgbClr val="C00000"/>
              </a:solidFill>
            </a:endParaRPr>
          </a:p>
        </p:txBody>
      </p:sp>
      <p:sp>
        <p:nvSpPr>
          <p:cNvPr id="3" name="Content Placeholder 2"/>
          <p:cNvSpPr>
            <a:spLocks noGrp="1"/>
          </p:cNvSpPr>
          <p:nvPr>
            <p:ph idx="1"/>
          </p:nvPr>
        </p:nvSpPr>
        <p:spPr/>
        <p:txBody>
          <a:bodyPr/>
          <a:lstStyle/>
          <a:p>
            <a:r>
              <a:rPr lang="es-MX" b="1" dirty="0"/>
              <a:t>El reporte muestra el costo de los servicios que han sido pagados por el centro regional. </a:t>
            </a:r>
          </a:p>
          <a:p>
            <a:pPr lvl="1"/>
            <a:r>
              <a:rPr lang="es-MX" b="1" dirty="0"/>
              <a:t>No incluye servicios coordinados a través de recursos genéricos tales como el Medicare, </a:t>
            </a:r>
            <a:r>
              <a:rPr lang="es-MX" b="1" dirty="0" err="1"/>
              <a:t>Medi</a:t>
            </a:r>
            <a:r>
              <a:rPr lang="es-MX" b="1" dirty="0"/>
              <a:t>-Cal, seguro privado, SSI.</a:t>
            </a:r>
          </a:p>
          <a:p>
            <a:pPr lvl="1"/>
            <a:r>
              <a:rPr lang="es-MX" b="1" dirty="0"/>
              <a:t>No incluye los servicios provistos a través de contrato como el transporte.</a:t>
            </a:r>
          </a:p>
          <a:p>
            <a:pPr lvl="1"/>
            <a:r>
              <a:rPr lang="es-MX" b="1" dirty="0"/>
              <a:t>El uso no incluye servicios provistos pero no pagados debido a la tardía de las facturas.</a:t>
            </a:r>
          </a:p>
          <a:p>
            <a:pPr lvl="1"/>
            <a:endParaRPr lang="en-US" dirty="0" smtClean="0"/>
          </a:p>
        </p:txBody>
      </p:sp>
    </p:spTree>
    <p:extLst>
      <p:ext uri="{BB962C8B-B14F-4D97-AF65-F5344CB8AC3E}">
        <p14:creationId xmlns:p14="http://schemas.microsoft.com/office/powerpoint/2010/main" val="3590626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16469</TotalTime>
  <Words>1684</Words>
  <Application>Microsoft Office PowerPoint</Application>
  <PresentationFormat>Widescreen</PresentationFormat>
  <Paragraphs>239</Paragraphs>
  <Slides>52</Slides>
  <Notes>2</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52</vt:i4>
      </vt:variant>
    </vt:vector>
  </HeadingPairs>
  <TitlesOfParts>
    <vt:vector size="73" baseType="lpstr">
      <vt:lpstr>Arial</vt:lpstr>
      <vt:lpstr>Calibri</vt:lpstr>
      <vt:lpstr>Calibri Light</vt:lpstr>
      <vt:lpstr>Courier New</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10_Office Theme</vt:lpstr>
      <vt:lpstr>11_Office Theme</vt:lpstr>
      <vt:lpstr>12_Office Theme</vt:lpstr>
      <vt:lpstr>13_Office Theme</vt:lpstr>
      <vt:lpstr>14_Office Theme</vt:lpstr>
      <vt:lpstr>16_Office Theme</vt:lpstr>
      <vt:lpstr>17_Office Theme</vt:lpstr>
      <vt:lpstr>PowerPoint Presentation</vt:lpstr>
      <vt:lpstr> ¿Por Qué? </vt:lpstr>
      <vt:lpstr>Compilación de Datos</vt:lpstr>
      <vt:lpstr>Metas para esta Presentación</vt:lpstr>
      <vt:lpstr>Publicación de Datos</vt:lpstr>
      <vt:lpstr>Juntas Públicas</vt:lpstr>
      <vt:lpstr>Reportes</vt:lpstr>
      <vt:lpstr>Requerimientos para DDS</vt:lpstr>
      <vt:lpstr>Gastos de POS (Adquisición de servicios)</vt:lpstr>
      <vt:lpstr>Otros Factores</vt:lpstr>
      <vt:lpstr> RCEB y nuestra Comunidad</vt:lpstr>
      <vt:lpstr>Porcentaje de clientes del RCEB por Etnicidad</vt:lpstr>
      <vt:lpstr>Datos del Censo de los condados de Alameda y Contra Costa-2016 Estimados de latino y no-latino</vt:lpstr>
      <vt:lpstr>El RCEB Año tras Año</vt:lpstr>
      <vt:lpstr>2016-2017</vt:lpstr>
      <vt:lpstr> El Idioma por Edad 2015/16 </vt:lpstr>
      <vt:lpstr> El Idioma Por Edad 2016/17 </vt:lpstr>
      <vt:lpstr>En General los que Viven en el Hogar</vt:lpstr>
      <vt:lpstr>Adultos que Viven en el Hogar</vt:lpstr>
      <vt:lpstr>Los que Viven en el Hogar</vt:lpstr>
      <vt:lpstr>PowerPoint Presentation</vt:lpstr>
      <vt:lpstr>PowerPoint Presentation</vt:lpstr>
      <vt:lpstr>Gastos de Menores de 3 años por Etnia</vt:lpstr>
      <vt:lpstr>Gastos en Edades de Mas de 22 Años</vt:lpstr>
      <vt:lpstr>2016-2017 Gastos por Etnia y Edad</vt:lpstr>
      <vt:lpstr>Gastos por Edad</vt:lpstr>
      <vt:lpstr>Comparación: Viven En Hogar y Fuera de El</vt:lpstr>
      <vt:lpstr>Gastos de Menores de 3 Años Por Idioma</vt:lpstr>
      <vt:lpstr>Gastos de Adultos por Residencia y Etnia</vt:lpstr>
      <vt:lpstr>Gastos de Todas las Edades por Idioma</vt:lpstr>
      <vt:lpstr>Gastos por Idioma y Arreglo Condiciones de Vivienda</vt:lpstr>
      <vt:lpstr>Uso</vt:lpstr>
      <vt:lpstr>Por Diagnóstico</vt:lpstr>
      <vt:lpstr>Gastos por Diagnóstico</vt:lpstr>
      <vt:lpstr>Gastos por Diagnóstico Año tras Año</vt:lpstr>
      <vt:lpstr>                               </vt:lpstr>
      <vt:lpstr>Gastos del Seguro por Diagnóstico en el  2017</vt:lpstr>
      <vt:lpstr>Gastos Relacionados con el Seguro por Etnia Año tras Año</vt:lpstr>
      <vt:lpstr>Personas sin Compra de Servicios</vt:lpstr>
      <vt:lpstr>No Compra de Servicios Por Etnia</vt:lpstr>
      <vt:lpstr>No compra de Servicios por Etnia Año tras Año</vt:lpstr>
      <vt:lpstr>No Compra de Servicios por Idioma</vt:lpstr>
      <vt:lpstr>No Compra de Servicios por Etnia Año tras Año</vt:lpstr>
      <vt:lpstr>No Compra de Servicios por Diagnóstico</vt:lpstr>
      <vt:lpstr>2016/17 Gastos por Diagnóstico</vt:lpstr>
      <vt:lpstr> Resumen</vt:lpstr>
      <vt:lpstr>Resumen</vt:lpstr>
      <vt:lpstr>Resumen</vt:lpstr>
      <vt:lpstr>Los Esfuerzos En Curso</vt:lpstr>
      <vt:lpstr>Medidas Adoptadas</vt:lpstr>
      <vt:lpstr>Fondos de ABX2-1</vt:lpstr>
      <vt:lpstr>¿Qué Opina?</vt:lpstr>
    </vt:vector>
  </TitlesOfParts>
  <Company>Regional Center of the East Bay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Jairo Guiza</dc:creator>
  <cp:lastModifiedBy>Jairo Guiza</cp:lastModifiedBy>
  <cp:revision>142</cp:revision>
  <cp:lastPrinted>2018-01-17T17:35:58Z</cp:lastPrinted>
  <dcterms:created xsi:type="dcterms:W3CDTF">2018-01-11T20:46:23Z</dcterms:created>
  <dcterms:modified xsi:type="dcterms:W3CDTF">2018-03-15T21:03:05Z</dcterms:modified>
</cp:coreProperties>
</file>