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4" r:id="rId4"/>
    <p:sldId id="259" r:id="rId5"/>
    <p:sldId id="263" r:id="rId6"/>
    <p:sldId id="265" r:id="rId7"/>
    <p:sldId id="266" r:id="rId8"/>
    <p:sldId id="268" r:id="rId9"/>
    <p:sldId id="269" r:id="rId10"/>
    <p:sldId id="270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400" autoAdjust="0"/>
  </p:normalViewPr>
  <p:slideViewPr>
    <p:cSldViewPr>
      <p:cViewPr varScale="1">
        <p:scale>
          <a:sx n="38" d="100"/>
          <a:sy n="38" d="100"/>
        </p:scale>
        <p:origin x="-3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D44C6-E931-4071-B46E-C1DE6B1C472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ED54D56-115F-4CEA-8BCD-D2361F93E948}">
      <dgm:prSet phldrT="[Text]"/>
      <dgm:spPr/>
      <dgm:t>
        <a:bodyPr/>
        <a:lstStyle/>
        <a:p>
          <a:r>
            <a:rPr lang="en-US" dirty="0" smtClean="0"/>
            <a:t>Think</a:t>
          </a:r>
          <a:endParaRPr lang="en-US" dirty="0"/>
        </a:p>
      </dgm:t>
    </dgm:pt>
    <dgm:pt modelId="{064CC81D-0C6F-4892-A1F5-6359CE7E17D9}" type="parTrans" cxnId="{B62B44E9-DF6C-4598-B3D6-702740BFB763}">
      <dgm:prSet/>
      <dgm:spPr/>
      <dgm:t>
        <a:bodyPr/>
        <a:lstStyle/>
        <a:p>
          <a:endParaRPr lang="en-US"/>
        </a:p>
      </dgm:t>
    </dgm:pt>
    <dgm:pt modelId="{5A821105-8A3C-470E-83BC-AB3E90E4ECEB}" type="sibTrans" cxnId="{B62B44E9-DF6C-4598-B3D6-702740BFB763}">
      <dgm:prSet/>
      <dgm:spPr/>
      <dgm:t>
        <a:bodyPr/>
        <a:lstStyle/>
        <a:p>
          <a:endParaRPr lang="en-US"/>
        </a:p>
      </dgm:t>
    </dgm:pt>
    <dgm:pt modelId="{5DABD29B-D3B2-4C0B-878D-95528A4DAB71}">
      <dgm:prSet phldrT="[Text]"/>
      <dgm:spPr/>
      <dgm:t>
        <a:bodyPr/>
        <a:lstStyle/>
        <a:p>
          <a:r>
            <a:rPr lang="en-US" dirty="0" smtClean="0"/>
            <a:t>Plan</a:t>
          </a:r>
          <a:endParaRPr lang="en-US" dirty="0"/>
        </a:p>
      </dgm:t>
    </dgm:pt>
    <dgm:pt modelId="{9042EC60-2C1F-40B0-A374-4331F0FF2231}" type="parTrans" cxnId="{D1F049F4-530D-4E87-9298-7760CACCC574}">
      <dgm:prSet/>
      <dgm:spPr/>
      <dgm:t>
        <a:bodyPr/>
        <a:lstStyle/>
        <a:p>
          <a:endParaRPr lang="en-US"/>
        </a:p>
      </dgm:t>
    </dgm:pt>
    <dgm:pt modelId="{7A42C7CF-F212-4BE9-B397-E221D2219794}" type="sibTrans" cxnId="{D1F049F4-530D-4E87-9298-7760CACCC574}">
      <dgm:prSet/>
      <dgm:spPr/>
      <dgm:t>
        <a:bodyPr/>
        <a:lstStyle/>
        <a:p>
          <a:endParaRPr lang="en-US"/>
        </a:p>
      </dgm:t>
    </dgm:pt>
    <dgm:pt modelId="{62FD0198-C4CB-44FF-B211-AAD9B9AB5E4B}">
      <dgm:prSet phldrT="[Text]"/>
      <dgm:spPr/>
      <dgm:t>
        <a:bodyPr/>
        <a:lstStyle/>
        <a:p>
          <a:r>
            <a:rPr lang="en-US" dirty="0" smtClean="0"/>
            <a:t>Do</a:t>
          </a:r>
          <a:endParaRPr lang="en-US" dirty="0"/>
        </a:p>
      </dgm:t>
    </dgm:pt>
    <dgm:pt modelId="{EF3A1A60-CA22-4302-9409-97A851413EE1}" type="parTrans" cxnId="{D19B748B-28E5-4916-BBCF-97027A6F1BED}">
      <dgm:prSet/>
      <dgm:spPr/>
      <dgm:t>
        <a:bodyPr/>
        <a:lstStyle/>
        <a:p>
          <a:endParaRPr lang="en-US"/>
        </a:p>
      </dgm:t>
    </dgm:pt>
    <dgm:pt modelId="{73C15DFC-6CB8-4624-9E40-C5E87E61A952}" type="sibTrans" cxnId="{D19B748B-28E5-4916-BBCF-97027A6F1BED}">
      <dgm:prSet/>
      <dgm:spPr/>
      <dgm:t>
        <a:bodyPr/>
        <a:lstStyle/>
        <a:p>
          <a:endParaRPr lang="en-US"/>
        </a:p>
      </dgm:t>
    </dgm:pt>
    <dgm:pt modelId="{164C08B1-5A3E-4D9B-AE34-6AC7A8BDD85C}" type="pres">
      <dgm:prSet presAssocID="{84BD44C6-E931-4071-B46E-C1DE6B1C472C}" presName="CompostProcess" presStyleCnt="0">
        <dgm:presLayoutVars>
          <dgm:dir/>
          <dgm:resizeHandles val="exact"/>
        </dgm:presLayoutVars>
      </dgm:prSet>
      <dgm:spPr/>
    </dgm:pt>
    <dgm:pt modelId="{C89E0523-449B-448D-9DC1-4C94A201CB9A}" type="pres">
      <dgm:prSet presAssocID="{84BD44C6-E931-4071-B46E-C1DE6B1C472C}" presName="arrow" presStyleLbl="bgShp" presStyleIdx="0" presStyleCnt="1" custLinFactNeighborX="-5556" custLinFactNeighborY="-18462"/>
      <dgm:spPr/>
    </dgm:pt>
    <dgm:pt modelId="{2BF36DE5-CA42-4BDB-BD2B-A65202EDD941}" type="pres">
      <dgm:prSet presAssocID="{84BD44C6-E931-4071-B46E-C1DE6B1C472C}" presName="linearProcess" presStyleCnt="0"/>
      <dgm:spPr/>
    </dgm:pt>
    <dgm:pt modelId="{C80AD623-425A-45E7-BE82-15E03FFD5BCD}" type="pres">
      <dgm:prSet presAssocID="{BED54D56-115F-4CEA-8BCD-D2361F93E94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59D8C-D7F3-4514-B209-748A347E6C41}" type="pres">
      <dgm:prSet presAssocID="{5A821105-8A3C-470E-83BC-AB3E90E4ECEB}" presName="sibTrans" presStyleCnt="0"/>
      <dgm:spPr/>
    </dgm:pt>
    <dgm:pt modelId="{92FC4CCE-12BB-4327-93D0-4A4313674B89}" type="pres">
      <dgm:prSet presAssocID="{5DABD29B-D3B2-4C0B-878D-95528A4DAB7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84AB9-2EE6-4BD9-99B6-5A153AD044EA}" type="pres">
      <dgm:prSet presAssocID="{7A42C7CF-F212-4BE9-B397-E221D2219794}" presName="sibTrans" presStyleCnt="0"/>
      <dgm:spPr/>
    </dgm:pt>
    <dgm:pt modelId="{0549FE1F-77D4-45C2-9AA8-DDB5F4AACE7C}" type="pres">
      <dgm:prSet presAssocID="{62FD0198-C4CB-44FF-B211-AAD9B9AB5E4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21FC9C-1B78-4F8A-A1AE-1E14E7129B70}" type="presOf" srcId="{84BD44C6-E931-4071-B46E-C1DE6B1C472C}" destId="{164C08B1-5A3E-4D9B-AE34-6AC7A8BDD85C}" srcOrd="0" destOrd="0" presId="urn:microsoft.com/office/officeart/2005/8/layout/hProcess9"/>
    <dgm:cxn modelId="{D19B748B-28E5-4916-BBCF-97027A6F1BED}" srcId="{84BD44C6-E931-4071-B46E-C1DE6B1C472C}" destId="{62FD0198-C4CB-44FF-B211-AAD9B9AB5E4B}" srcOrd="2" destOrd="0" parTransId="{EF3A1A60-CA22-4302-9409-97A851413EE1}" sibTransId="{73C15DFC-6CB8-4624-9E40-C5E87E61A952}"/>
    <dgm:cxn modelId="{0BC4B09C-B479-4205-9144-1FF4464BB1B9}" type="presOf" srcId="{62FD0198-C4CB-44FF-B211-AAD9B9AB5E4B}" destId="{0549FE1F-77D4-45C2-9AA8-DDB5F4AACE7C}" srcOrd="0" destOrd="0" presId="urn:microsoft.com/office/officeart/2005/8/layout/hProcess9"/>
    <dgm:cxn modelId="{D1F049F4-530D-4E87-9298-7760CACCC574}" srcId="{84BD44C6-E931-4071-B46E-C1DE6B1C472C}" destId="{5DABD29B-D3B2-4C0B-878D-95528A4DAB71}" srcOrd="1" destOrd="0" parTransId="{9042EC60-2C1F-40B0-A374-4331F0FF2231}" sibTransId="{7A42C7CF-F212-4BE9-B397-E221D2219794}"/>
    <dgm:cxn modelId="{B62B44E9-DF6C-4598-B3D6-702740BFB763}" srcId="{84BD44C6-E931-4071-B46E-C1DE6B1C472C}" destId="{BED54D56-115F-4CEA-8BCD-D2361F93E948}" srcOrd="0" destOrd="0" parTransId="{064CC81D-0C6F-4892-A1F5-6359CE7E17D9}" sibTransId="{5A821105-8A3C-470E-83BC-AB3E90E4ECEB}"/>
    <dgm:cxn modelId="{FF50BA58-2BB4-49DD-85D6-F88AB38C3BFD}" type="presOf" srcId="{5DABD29B-D3B2-4C0B-878D-95528A4DAB71}" destId="{92FC4CCE-12BB-4327-93D0-4A4313674B89}" srcOrd="0" destOrd="0" presId="urn:microsoft.com/office/officeart/2005/8/layout/hProcess9"/>
    <dgm:cxn modelId="{CDE11EBB-C6CF-4447-A29B-F4F99C606649}" type="presOf" srcId="{BED54D56-115F-4CEA-8BCD-D2361F93E948}" destId="{C80AD623-425A-45E7-BE82-15E03FFD5BCD}" srcOrd="0" destOrd="0" presId="urn:microsoft.com/office/officeart/2005/8/layout/hProcess9"/>
    <dgm:cxn modelId="{BC886EA9-713A-4299-9A77-502703825ED5}" type="presParOf" srcId="{164C08B1-5A3E-4D9B-AE34-6AC7A8BDD85C}" destId="{C89E0523-449B-448D-9DC1-4C94A201CB9A}" srcOrd="0" destOrd="0" presId="urn:microsoft.com/office/officeart/2005/8/layout/hProcess9"/>
    <dgm:cxn modelId="{E1634804-E72A-4A19-AAF0-0B41B30B88D5}" type="presParOf" srcId="{164C08B1-5A3E-4D9B-AE34-6AC7A8BDD85C}" destId="{2BF36DE5-CA42-4BDB-BD2B-A65202EDD941}" srcOrd="1" destOrd="0" presId="urn:microsoft.com/office/officeart/2005/8/layout/hProcess9"/>
    <dgm:cxn modelId="{C05DFDD1-074A-4657-B415-188A7B9C5008}" type="presParOf" srcId="{2BF36DE5-CA42-4BDB-BD2B-A65202EDD941}" destId="{C80AD623-425A-45E7-BE82-15E03FFD5BCD}" srcOrd="0" destOrd="0" presId="urn:microsoft.com/office/officeart/2005/8/layout/hProcess9"/>
    <dgm:cxn modelId="{37BA051B-9014-48ED-8B3D-BAD70F03AF90}" type="presParOf" srcId="{2BF36DE5-CA42-4BDB-BD2B-A65202EDD941}" destId="{8E559D8C-D7F3-4514-B209-748A347E6C41}" srcOrd="1" destOrd="0" presId="urn:microsoft.com/office/officeart/2005/8/layout/hProcess9"/>
    <dgm:cxn modelId="{4C03671F-A08B-4564-BEFB-7E829FC248C4}" type="presParOf" srcId="{2BF36DE5-CA42-4BDB-BD2B-A65202EDD941}" destId="{92FC4CCE-12BB-4327-93D0-4A4313674B89}" srcOrd="2" destOrd="0" presId="urn:microsoft.com/office/officeart/2005/8/layout/hProcess9"/>
    <dgm:cxn modelId="{05141642-BAEF-46A5-AF69-3572F2E01C43}" type="presParOf" srcId="{2BF36DE5-CA42-4BDB-BD2B-A65202EDD941}" destId="{0F984AB9-2EE6-4BD9-99B6-5A153AD044EA}" srcOrd="3" destOrd="0" presId="urn:microsoft.com/office/officeart/2005/8/layout/hProcess9"/>
    <dgm:cxn modelId="{22BF97A8-160F-48C4-B352-2CDFC73845A2}" type="presParOf" srcId="{2BF36DE5-CA42-4BDB-BD2B-A65202EDD941}" destId="{0549FE1F-77D4-45C2-9AA8-DDB5F4AACE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9E0523-449B-448D-9DC1-4C94A201CB9A}">
      <dsp:nvSpPr>
        <dsp:cNvPr id="0" name=""/>
        <dsp:cNvSpPr/>
      </dsp:nvSpPr>
      <dsp:spPr>
        <a:xfrm>
          <a:off x="152379" y="0"/>
          <a:ext cx="4663440" cy="330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0AD623-425A-45E7-BE82-15E03FFD5BCD}">
      <dsp:nvSpPr>
        <dsp:cNvPr id="0" name=""/>
        <dsp:cNvSpPr/>
      </dsp:nvSpPr>
      <dsp:spPr>
        <a:xfrm>
          <a:off x="3290" y="990600"/>
          <a:ext cx="1711770" cy="132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Think</a:t>
          </a:r>
          <a:endParaRPr lang="en-US" sz="4000" kern="1200" dirty="0"/>
        </a:p>
      </dsp:txBody>
      <dsp:txXfrm>
        <a:off x="3290" y="990600"/>
        <a:ext cx="1711770" cy="1320800"/>
      </dsp:txXfrm>
    </dsp:sp>
    <dsp:sp modelId="{92FC4CCE-12BB-4327-93D0-4A4313674B89}">
      <dsp:nvSpPr>
        <dsp:cNvPr id="0" name=""/>
        <dsp:cNvSpPr/>
      </dsp:nvSpPr>
      <dsp:spPr>
        <a:xfrm>
          <a:off x="1887314" y="990600"/>
          <a:ext cx="1711770" cy="132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Plan</a:t>
          </a:r>
          <a:endParaRPr lang="en-US" sz="4000" kern="1200" dirty="0"/>
        </a:p>
      </dsp:txBody>
      <dsp:txXfrm>
        <a:off x="1887314" y="990600"/>
        <a:ext cx="1711770" cy="1320800"/>
      </dsp:txXfrm>
    </dsp:sp>
    <dsp:sp modelId="{0549FE1F-77D4-45C2-9AA8-DDB5F4AACE7C}">
      <dsp:nvSpPr>
        <dsp:cNvPr id="0" name=""/>
        <dsp:cNvSpPr/>
      </dsp:nvSpPr>
      <dsp:spPr>
        <a:xfrm>
          <a:off x="3771339" y="990600"/>
          <a:ext cx="1711770" cy="132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Do</a:t>
          </a:r>
          <a:endParaRPr lang="en-US" sz="4000" kern="1200" dirty="0"/>
        </a:p>
      </dsp:txBody>
      <dsp:txXfrm>
        <a:off x="3771339" y="990600"/>
        <a:ext cx="1711770" cy="1320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09F84-9D85-456A-942C-2FC5AF6E53BB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B44D9-C11B-43B6-A5D8-C00CBB1622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0164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B44D9-C11B-43B6-A5D8-C00CBB1622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160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ABA975-4860-41EC-B943-3A009644D4B1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21259-B3AE-48E9-94A4-52466BE80444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94E4A2E-E83A-4BF1-9BC3-39CB0A782BA7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C7652D-4B69-43A7-A916-BD1488A8EC61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B60D53-215A-48AF-982B-6D00D67C319E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46EAF-3137-454A-8BD7-E4F5FE436244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6D2DE-15F7-48A7-A317-D1AE68759A56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ED59F8-00CA-4D09-ACA6-16F6B392B15D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F60782-D851-43D4-AF6F-5B7AA4B63F1E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7033FD-A220-4BEA-9AFB-522717B61EAC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04D34-CF08-4151-87AC-21B28B45022B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309B08A-0C8F-4026-83FB-165D70C7499C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1A6F63-C2E2-43F3-AB88-921E74949D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1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oleObject" Target="../embeddings/oleObject2.bin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frontbydesign.com/wordpress-web-design-calgary/wordpress-update-security-services/attachment/wordpresswhiz/" TargetMode="Externa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planning process 2015:</a:t>
            </a:r>
            <a:br>
              <a:rPr lang="en-US" dirty="0" smtClean="0"/>
            </a:br>
            <a:r>
              <a:rPr lang="en-US" dirty="0" smtClean="0"/>
              <a:t>Think, Plan</a:t>
            </a:r>
            <a:r>
              <a:rPr lang="en-US" smtClean="0"/>
              <a:t>, Do.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3886200"/>
            <a:ext cx="5114778" cy="1101248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 smtClean="0"/>
              <a:t>Diversity and Equity Committee</a:t>
            </a:r>
          </a:p>
          <a:p>
            <a:r>
              <a:rPr lang="en-US" sz="3100" dirty="0" smtClean="0"/>
              <a:t>Regional Center of the East Bay</a:t>
            </a:r>
          </a:p>
          <a:p>
            <a:endParaRPr lang="en-US" sz="1600" dirty="0" smtClean="0"/>
          </a:p>
          <a:p>
            <a:r>
              <a:rPr lang="en-US" sz="2000" dirty="0" smtClean="0"/>
              <a:t>Cecilia Corral, Chair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1B9B-1901-40E4-9D60-B98532120D3A}" type="datetime1">
              <a:rPr lang="en-US" smtClean="0"/>
              <a:pPr/>
              <a:t>2/20/2015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543800" y="6096000"/>
          <a:ext cx="1089025" cy="381000"/>
        </p:xfrm>
        <a:graphic>
          <a:graphicData uri="http://schemas.openxmlformats.org/presentationml/2006/ole">
            <p:oleObj spid="_x0000_s1031" r:id="rId3" imgW="3877216" imgH="1486107" progId="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smtClean="0"/>
              <a:t>evaluation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How did we do ?</a:t>
            </a:r>
          </a:p>
          <a:p>
            <a:r>
              <a:rPr lang="en-US" dirty="0" smtClean="0"/>
              <a:t>Ask if we did what we said ?</a:t>
            </a:r>
          </a:p>
          <a:p>
            <a:r>
              <a:rPr lang="en-US" dirty="0" smtClean="0"/>
              <a:t>Did we Do a good job 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3FD-A220-4BEA-9AFB-522717B61EAC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010400" cy="1143000"/>
          </a:xfrm>
        </p:spPr>
        <p:txBody>
          <a:bodyPr>
            <a:noAutofit/>
          </a:bodyPr>
          <a:lstStyle/>
          <a:p>
            <a:pPr algn="just"/>
            <a:r>
              <a:rPr dirty="0" smtClean="0"/>
              <a:t>Today's Goals: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7239000" cy="4371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Review goals from last year and set new ones, if needed.</a:t>
            </a:r>
          </a:p>
          <a:p>
            <a:r>
              <a:rPr lang="en-US" dirty="0" smtClean="0"/>
              <a:t>Revise the action steps or activities within the new chart:</a:t>
            </a:r>
          </a:p>
          <a:p>
            <a:pPr lvl="1"/>
            <a:r>
              <a:rPr lang="en-US" dirty="0" smtClean="0"/>
              <a:t>Date to start</a:t>
            </a:r>
          </a:p>
          <a:p>
            <a:pPr lvl="1"/>
            <a:r>
              <a:rPr lang="en-US" dirty="0" smtClean="0"/>
              <a:t>Due Date</a:t>
            </a:r>
          </a:p>
          <a:p>
            <a:pPr lvl="1"/>
            <a:r>
              <a:rPr lang="en-US" dirty="0" smtClean="0"/>
              <a:t>Who is in charge</a:t>
            </a:r>
          </a:p>
          <a:p>
            <a:r>
              <a:rPr lang="en-US" dirty="0" smtClean="0"/>
              <a:t>Determine an available  date for the Subcommittees to meet outside the D&amp;E Committee monthly meeting.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303-A51E-400C-A1D2-D7D85545BCBC}" type="datetime1">
              <a:rPr lang="en-US" smtClean="0"/>
              <a:pPr/>
              <a:t>2/20/2015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7620000" y="6096000"/>
          <a:ext cx="1089025" cy="381000"/>
        </p:xfrm>
        <a:graphic>
          <a:graphicData uri="http://schemas.openxmlformats.org/presentationml/2006/ole">
            <p:oleObj spid="_x0000_s28680" r:id="rId3" imgW="3877216" imgH="1486107" progId="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 smtClean="0"/>
              <a:t>What Process will we use?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Diversity and Equity Committee: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9F7D-45F0-42DC-8BFF-4C809661B36F}" type="datetime1">
              <a:rPr lang="en-US" smtClean="0"/>
              <a:pPr/>
              <a:t>2/20/2015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543800" y="152400"/>
          <a:ext cx="1089025" cy="381000"/>
        </p:xfrm>
        <a:graphic>
          <a:graphicData uri="http://schemas.openxmlformats.org/presentationml/2006/ole">
            <p:oleObj spid="_x0000_s2055" r:id="rId4" imgW="3877216" imgH="1486107" progId="">
              <p:embed/>
            </p:oleObj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447800" y="2667000"/>
          <a:ext cx="5486400" cy="330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</a:t>
            </a:r>
            <a:r>
              <a:rPr sz="3200" smtClean="0"/>
              <a:t>trategic plan process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Think </a:t>
            </a:r>
          </a:p>
          <a:p>
            <a:pPr lvl="1"/>
            <a:r>
              <a:rPr lang="en-US" dirty="0" smtClean="0"/>
              <a:t>Review Vision/Mission statements </a:t>
            </a:r>
          </a:p>
          <a:p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Create goals</a:t>
            </a:r>
          </a:p>
          <a:p>
            <a:pPr lvl="1"/>
            <a:r>
              <a:rPr lang="en-US" dirty="0" smtClean="0"/>
              <a:t>Review Goals </a:t>
            </a:r>
          </a:p>
          <a:p>
            <a:r>
              <a:rPr lang="en-US" dirty="0" smtClean="0"/>
              <a:t>Do:</a:t>
            </a:r>
          </a:p>
          <a:p>
            <a:pPr lvl="1"/>
            <a:r>
              <a:rPr lang="en-US" dirty="0" smtClean="0"/>
              <a:t>To do the action steps or activities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91D-3A60-42C3-9BCE-B5382B1F9154}" type="datetime1">
              <a:rPr lang="en-US" smtClean="0"/>
              <a:pPr/>
              <a:t>2/20/2015</a:t>
            </a:fld>
            <a:endParaRPr lang="en-US"/>
          </a:p>
        </p:txBody>
      </p:sp>
      <p:pic>
        <p:nvPicPr>
          <p:cNvPr id="22530" name="Picture 2" descr="red-check-mark">
            <a:hlinkClick r:id="rId3" tooltip="red-check-mark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-14614525"/>
            <a:ext cx="5715000" cy="4572000"/>
          </a:xfrm>
          <a:prstGeom prst="rect">
            <a:avLst/>
          </a:prstGeom>
          <a:noFill/>
        </p:spPr>
      </p:pic>
      <p:pic>
        <p:nvPicPr>
          <p:cNvPr id="22532" name="Picture 4" descr="red-check-mark">
            <a:hlinkClick r:id="rId3" tooltip="red-check-mark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-14614525"/>
            <a:ext cx="5715000" cy="4572000"/>
          </a:xfrm>
          <a:prstGeom prst="rect">
            <a:avLst/>
          </a:prstGeom>
          <a:noFill/>
        </p:spPr>
      </p:pic>
      <p:pic>
        <p:nvPicPr>
          <p:cNvPr id="22533" name="Picture 5" descr="C:\Documents and Settings\Administrator\Local Settings\Temporary Internet Files\Content.IE5\G3SI2SHR\large-right-check-166.6-6151[1]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2667000"/>
            <a:ext cx="711200" cy="533400"/>
          </a:xfrm>
          <a:prstGeom prst="rect">
            <a:avLst/>
          </a:prstGeom>
          <a:noFill/>
        </p:spPr>
      </p:pic>
      <p:pic>
        <p:nvPicPr>
          <p:cNvPr id="9" name="Picture 5" descr="C:\Documents and Settings\Administrator\Local Settings\Temporary Internet Files\Content.IE5\G3SI2SHR\large-right-check-166.6-6151[1]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657600"/>
            <a:ext cx="711200" cy="533400"/>
          </a:xfrm>
          <a:prstGeom prst="rect">
            <a:avLst/>
          </a:prstGeom>
          <a:noFill/>
        </p:spPr>
      </p:pic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7543800" y="304800"/>
          <a:ext cx="1089025" cy="381000"/>
        </p:xfrm>
        <a:graphic>
          <a:graphicData uri="http://schemas.openxmlformats.org/presentationml/2006/ole">
            <p:oleObj spid="_x0000_s24583" r:id="rId6" imgW="3877216" imgH="1486107" progId="">
              <p:embed/>
            </p:oleObj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Purpose of planning</a:t>
            </a:r>
            <a:r>
              <a:rPr lang="en-US" sz="3200" baseline="0" dirty="0" smtClean="0"/>
              <a:t>: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7239000" cy="4752752"/>
          </a:xfrm>
        </p:spPr>
        <p:txBody>
          <a:bodyPr/>
          <a:lstStyle/>
          <a:p>
            <a:r>
              <a:rPr lang="en-US" dirty="0" smtClean="0"/>
              <a:t>We develop goals that we can all work to achieve</a:t>
            </a:r>
          </a:p>
          <a:p>
            <a:r>
              <a:rPr lang="en-US" dirty="0" smtClean="0"/>
              <a:t>We are more focused on how best to spend time, money &amp; resources</a:t>
            </a:r>
          </a:p>
          <a:p>
            <a:r>
              <a:rPr lang="en-US" dirty="0" smtClean="0"/>
              <a:t>We have mutual understanding and agreement</a:t>
            </a:r>
          </a:p>
          <a:p>
            <a:r>
              <a:rPr lang="en-US" dirty="0" smtClean="0"/>
              <a:t>We share new and interesting ideas than can lead to better and more focused ways to do things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88E2-45F7-4B8C-942F-8A045B67249D}" type="datetime1">
              <a:rPr lang="en-US" smtClean="0"/>
              <a:pPr/>
              <a:t>2/20/2015</a:t>
            </a:fld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620000" y="228600"/>
          <a:ext cx="1089025" cy="381000"/>
        </p:xfrm>
        <a:graphic>
          <a:graphicData uri="http://schemas.openxmlformats.org/presentationml/2006/ole">
            <p:oleObj spid="_x0000_s4103" r:id="rId3" imgW="3877216" imgH="1486107" progId="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3200" dirty="0" smtClean="0"/>
              <a:t>Goals summary </a:t>
            </a:r>
            <a:r>
              <a:rPr lang="en-US" sz="3200" dirty="0" smtClean="0"/>
              <a:t>– </a:t>
            </a:r>
            <a:r>
              <a:rPr sz="2800" dirty="0" smtClean="0"/>
              <a:t>Ach</a:t>
            </a:r>
            <a:r>
              <a:rPr lang="en-US" sz="2800" dirty="0" smtClean="0"/>
              <a:t>ie</a:t>
            </a:r>
            <a:r>
              <a:rPr sz="2800" dirty="0" smtClean="0"/>
              <a:t>ved by subcommittees 2014: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255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7239000" cy="43717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Support Group:</a:t>
            </a:r>
          </a:p>
          <a:p>
            <a:pPr lvl="1"/>
            <a:r>
              <a:rPr lang="en-US" dirty="0" smtClean="0"/>
              <a:t>Supported formation of a Farsi support group (about to start).</a:t>
            </a:r>
          </a:p>
          <a:p>
            <a:pPr lvl="1"/>
            <a:r>
              <a:rPr lang="en-US" dirty="0" smtClean="0"/>
              <a:t>Met within the existing Support Group’s own environment, meeting place with quarterly contacts. </a:t>
            </a:r>
          </a:p>
          <a:p>
            <a:pPr lvl="1"/>
            <a:r>
              <a:rPr lang="en-US" dirty="0" smtClean="0"/>
              <a:t>Created new support groups for underserved groups: Native Americans, people from Afghanistan, India or Ecuador.</a:t>
            </a:r>
          </a:p>
          <a:p>
            <a:pPr lvl="1"/>
            <a:r>
              <a:rPr lang="en-US" dirty="0" smtClean="0"/>
              <a:t>Collaborate with Training subcommittee. 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4C77-8AEA-409F-BB2D-773822E6FD83}" type="datetime1">
              <a:rPr lang="en-US" smtClean="0"/>
              <a:pPr/>
              <a:t>2/20/2015</a:t>
            </a:fld>
            <a:endParaRPr lang="en-US"/>
          </a:p>
        </p:txBody>
      </p:sp>
      <p:pic>
        <p:nvPicPr>
          <p:cNvPr id="6" name="Picture 5" descr="C:\Documents and Settings\Administrator\Local Settings\Temporary Internet Files\Content.IE5\G3SI2SHR\large-right-check-166.6-6151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7168" y="2819400"/>
            <a:ext cx="406400" cy="304800"/>
          </a:xfrm>
          <a:prstGeom prst="rect">
            <a:avLst/>
          </a:prstGeom>
          <a:noFill/>
        </p:spPr>
      </p:pic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7620000" y="381000"/>
          <a:ext cx="1089025" cy="381000"/>
        </p:xfrm>
        <a:graphic>
          <a:graphicData uri="http://schemas.openxmlformats.org/presentationml/2006/ole">
            <p:oleObj spid="_x0000_s21511" r:id="rId4" imgW="3877216" imgH="1486107" progId="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>
            <a:normAutofit/>
          </a:bodyPr>
          <a:lstStyle/>
          <a:p>
            <a:r>
              <a:rPr sz="3200" dirty="0"/>
              <a:t>Goals summary -</a:t>
            </a:r>
            <a:r>
              <a:rPr sz="3200" dirty="0" smtClean="0"/>
              <a:t> Achieved by </a:t>
            </a:r>
            <a:r>
              <a:rPr sz="3200" dirty="0"/>
              <a:t>subcommittees </a:t>
            </a:r>
            <a:r>
              <a:rPr sz="3200" dirty="0" smtClean="0"/>
              <a:t>2014: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Web Page </a:t>
            </a:r>
          </a:p>
          <a:p>
            <a:pPr lvl="1"/>
            <a:r>
              <a:rPr lang="en-US" dirty="0" smtClean="0"/>
              <a:t>Created a D&amp;E Web Page (integrated in RCEB’s)</a:t>
            </a:r>
          </a:p>
          <a:p>
            <a:pPr lvl="3"/>
            <a:r>
              <a:rPr lang="en-US" dirty="0" smtClean="0"/>
              <a:t>Design</a:t>
            </a:r>
          </a:p>
          <a:p>
            <a:pPr lvl="3"/>
            <a:r>
              <a:rPr lang="en-US" dirty="0" smtClean="0"/>
              <a:t>Information that will be included   </a:t>
            </a:r>
          </a:p>
          <a:p>
            <a:pPr lvl="3"/>
            <a:r>
              <a:rPr lang="en-US" dirty="0" smtClean="0"/>
              <a:t>Links   </a:t>
            </a:r>
          </a:p>
          <a:p>
            <a:pPr lvl="3"/>
            <a:r>
              <a:rPr lang="en-US" dirty="0" smtClean="0"/>
              <a:t>Maintenance</a:t>
            </a:r>
          </a:p>
          <a:p>
            <a:pPr lvl="3"/>
            <a:r>
              <a:rPr lang="en-US" dirty="0" smtClean="0"/>
              <a:t>Access</a:t>
            </a:r>
          </a:p>
          <a:p>
            <a:pPr lvl="1"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F6CAC-9D3E-49DB-9DA7-0072CF75FD6A}" type="datetime1">
              <a:rPr lang="en-US" smtClean="0"/>
              <a:pPr/>
              <a:t>2/20/2015</a:t>
            </a:fld>
            <a:endParaRPr lang="en-US"/>
          </a:p>
        </p:txBody>
      </p:sp>
      <p:pic>
        <p:nvPicPr>
          <p:cNvPr id="6" name="Picture 5" descr="C:\Documents and Settings\Administrator\Local Settings\Temporary Internet Files\Content.IE5\G3SI2SHR\large-right-check-166.6-6151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343400"/>
            <a:ext cx="406400" cy="304800"/>
          </a:xfrm>
          <a:prstGeom prst="rect">
            <a:avLst/>
          </a:prstGeom>
          <a:noFill/>
        </p:spPr>
      </p:pic>
      <p:pic>
        <p:nvPicPr>
          <p:cNvPr id="8" name="Picture 7" descr="C:\Documents and Settings\Administrator\Local Settings\Temporary Internet Files\Content.IE5\G3SI2SHR\large-right-check-166.6-6151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962400"/>
            <a:ext cx="406400" cy="304800"/>
          </a:xfrm>
          <a:prstGeom prst="rect">
            <a:avLst/>
          </a:prstGeom>
          <a:noFill/>
        </p:spPr>
      </p:pic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7620000" y="228600"/>
          <a:ext cx="1089025" cy="381000"/>
        </p:xfrm>
        <a:graphic>
          <a:graphicData uri="http://schemas.openxmlformats.org/presentationml/2006/ole">
            <p:oleObj spid="_x0000_s25608" r:id="rId4" imgW="3877216" imgH="1486107" progId="">
              <p:embed/>
            </p:oleObj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Goals </a:t>
            </a:r>
            <a:r>
              <a:rPr sz="3200" dirty="0" smtClean="0"/>
              <a:t>summary - Ach</a:t>
            </a:r>
            <a:r>
              <a:rPr lang="en-US" sz="3200" dirty="0" smtClean="0"/>
              <a:t>ie</a:t>
            </a:r>
            <a:r>
              <a:rPr sz="3200" dirty="0" smtClean="0"/>
              <a:t>ved by </a:t>
            </a:r>
            <a:r>
              <a:rPr sz="3200" dirty="0"/>
              <a:t>subcommittees </a:t>
            </a:r>
            <a:r>
              <a:rPr sz="3200" dirty="0" smtClean="0"/>
              <a:t>2014: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Training and Outreach </a:t>
            </a:r>
          </a:p>
          <a:p>
            <a:pPr lvl="1"/>
            <a:r>
              <a:rPr lang="en-US" i="1" dirty="0" smtClean="0"/>
              <a:t>Created a support group for Farsi speaking families </a:t>
            </a:r>
          </a:p>
          <a:p>
            <a:pPr lvl="1"/>
            <a:r>
              <a:rPr lang="en-US" dirty="0" smtClean="0"/>
              <a:t>Created Online training for CM’s: home visits, behavior training and cultural competency      </a:t>
            </a:r>
          </a:p>
          <a:p>
            <a:pPr lvl="1"/>
            <a:r>
              <a:rPr lang="en-US" dirty="0" smtClean="0"/>
              <a:t>Development of service program capacity to serve more clients speaking Asian languages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DE69-A529-4B65-9E6A-115BBA843F75}" type="datetime1">
              <a:rPr lang="en-US" smtClean="0"/>
              <a:pPr/>
              <a:t>2/20/2015</a:t>
            </a:fld>
            <a:endParaRPr lang="en-US"/>
          </a:p>
        </p:txBody>
      </p:sp>
      <p:pic>
        <p:nvPicPr>
          <p:cNvPr id="6" name="Picture 5" descr="C:\Documents and Settings\Administrator\Local Settings\Temporary Internet Files\Content.IE5\G3SI2SHR\large-right-check-166.6-6151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7198" y="3166728"/>
            <a:ext cx="406400" cy="304800"/>
          </a:xfrm>
          <a:prstGeom prst="rect">
            <a:avLst/>
          </a:prstGeom>
          <a:noFill/>
        </p:spPr>
      </p:pic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7620000" y="381000"/>
          <a:ext cx="1089025" cy="381000"/>
        </p:xfrm>
        <a:graphic>
          <a:graphicData uri="http://schemas.openxmlformats.org/presentationml/2006/ole">
            <p:oleObj spid="_x0000_s26632" r:id="rId4" imgW="3877216" imgH="1486107" progId="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Picture 8" descr="C:\Documents and Settings\Administrator\Local Settings\Temporary Internet Files\Content.IE5\G3SI2SHR\large-right-check-166.6-6151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7718" y="4572000"/>
            <a:ext cx="4064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Goals </a:t>
            </a:r>
            <a:r>
              <a:rPr sz="3200" dirty="0" smtClean="0"/>
              <a:t>summary - Achieved by </a:t>
            </a:r>
            <a:r>
              <a:rPr sz="3200" dirty="0"/>
              <a:t>subcommittees </a:t>
            </a:r>
            <a:r>
              <a:rPr sz="3200" dirty="0" smtClean="0"/>
              <a:t>2014: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Training and Outreach (cont)</a:t>
            </a:r>
          </a:p>
          <a:p>
            <a:pPr lvl="1"/>
            <a:r>
              <a:rPr lang="en-US" dirty="0" smtClean="0"/>
              <a:t>Supported </a:t>
            </a:r>
            <a:r>
              <a:rPr lang="en-US" dirty="0" err="1" smtClean="0"/>
              <a:t>Congreso</a:t>
            </a:r>
            <a:r>
              <a:rPr lang="en-US" dirty="0" smtClean="0"/>
              <a:t> Familiar </a:t>
            </a:r>
          </a:p>
          <a:p>
            <a:pPr lvl="2"/>
            <a:r>
              <a:rPr lang="en-US" dirty="0" smtClean="0"/>
              <a:t>Expanding outreach in East CCC</a:t>
            </a:r>
          </a:p>
          <a:p>
            <a:pPr lvl="2"/>
            <a:r>
              <a:rPr lang="en-US" dirty="0" smtClean="0"/>
              <a:t>Alameda County</a:t>
            </a:r>
          </a:p>
          <a:p>
            <a:pPr marL="292608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6689D-E021-4DF7-9E9C-53DF899B9111}" type="datetime1">
              <a:rPr lang="en-US" smtClean="0"/>
              <a:pPr/>
              <a:t>2/20/2015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7620000" y="381000"/>
          <a:ext cx="1089025" cy="381000"/>
        </p:xfrm>
        <a:graphic>
          <a:graphicData uri="http://schemas.openxmlformats.org/presentationml/2006/ole">
            <p:oleObj spid="_x0000_s27656" r:id="rId3" imgW="3877216" imgH="1486107" progId="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</a:t>
            </a:r>
            <a:r>
              <a:rPr sz="3200" smtClean="0"/>
              <a:t>o do: action steps or activities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DandE</a:t>
            </a:r>
            <a:r>
              <a:rPr lang="en-US" dirty="0" smtClean="0"/>
              <a:t> tracker.docx is the tool that we are going to use to establish steps or activities to do</a:t>
            </a:r>
          </a:p>
          <a:p>
            <a:endParaRPr lang="en-US" dirty="0" smtClean="0"/>
          </a:p>
          <a:p>
            <a:r>
              <a:rPr lang="en-US" dirty="0" smtClean="0"/>
              <a:t>Chart Presentation by Pam Thomas, Josh Sullivan and Sylvia Cabrera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3B6E-F8E6-4191-83C6-499640638185}" type="datetime1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A6F63-C2E2-43F3-AB88-921E74949D3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500</TotalTime>
  <Words>399</Words>
  <Application>Microsoft Office PowerPoint</Application>
  <PresentationFormat>On-screen Show (4:3)</PresentationFormat>
  <Paragraphs>91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Strategic planning process 2015: Think, Plan, Do.</vt:lpstr>
      <vt:lpstr>What Process will we use?</vt:lpstr>
      <vt:lpstr>Strategic plan process</vt:lpstr>
      <vt:lpstr>Purpose of planning:</vt:lpstr>
      <vt:lpstr>Goals summary – Achieved by subcommittees 2014:</vt:lpstr>
      <vt:lpstr>Goals summary - Achieved by subcommittees 2014:</vt:lpstr>
      <vt:lpstr>Goals summary - Achieved by subcommittees 2014:</vt:lpstr>
      <vt:lpstr>Goals summary - Achieved by subcommittees 2014:</vt:lpstr>
      <vt:lpstr>To do: action steps or activities</vt:lpstr>
      <vt:lpstr>evaluation</vt:lpstr>
      <vt:lpstr>Today's Goals: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planning process: Think, Plan, Do</dc:title>
  <dc:creator>Sergio</dc:creator>
  <cp:lastModifiedBy>Michi Toy</cp:lastModifiedBy>
  <cp:revision>54</cp:revision>
  <dcterms:created xsi:type="dcterms:W3CDTF">2015-01-25T01:23:00Z</dcterms:created>
  <dcterms:modified xsi:type="dcterms:W3CDTF">2015-02-20T22:24:55Z</dcterms:modified>
</cp:coreProperties>
</file>